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</p:sldIdLst>
  <p:sldSz cx="7556500" cy="10693400"/>
  <p:notesSz cx="7556500" cy="10693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BF27"/>
    <a:srgbClr val="E7B0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3002"/>
        <p:guide pos="249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320" cy="7632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 userDrawn="1"/>
        </p:nvSpPr>
        <p:spPr>
          <a:xfrm>
            <a:off x="4023995" y="10172065"/>
            <a:ext cx="2853690" cy="3073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000">
                <a:solidFill>
                  <a:schemeClr val="bg1"/>
                </a:solidFill>
                <a:latin typeface="Bahnschrift SemiBold" panose="020B0502040204020203" charset="0"/>
                <a:cs typeface="Bahnschrift SemiBold" panose="020B0502040204020203" charset="0"/>
              </a:defRPr>
            </a:lvl1pPr>
          </a:lstStyle>
          <a:p>
            <a:r>
              <a:rPr lang="en-US">
                <a:sym typeface="+mn-ea"/>
              </a:rPr>
              <a:t>www.safetoe.net</a:t>
            </a:r>
            <a:endParaRPr lang="en-US"/>
          </a:p>
          <a:p>
            <a:r>
              <a:rPr lang="en-US" altLang="zh-CN" b="1">
                <a:sym typeface="+mn-ea"/>
              </a:rPr>
              <a:t>Start With Comfort, More Than Safety</a:t>
            </a:r>
            <a:endParaRPr lang="en-US"/>
          </a:p>
        </p:txBody>
      </p:sp>
      <p:sp>
        <p:nvSpPr>
          <p:cNvPr id="8" name="Holder 3"/>
          <p:cNvSpPr>
            <a:spLocks noGrp="1"/>
          </p:cNvSpPr>
          <p:nvPr>
            <p:ph type="body" idx="1"/>
          </p:nvPr>
        </p:nvSpPr>
        <p:spPr>
          <a:xfrm>
            <a:off x="725805" y="2459355"/>
            <a:ext cx="6151880" cy="274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9972002"/>
            <a:ext cx="7560309" cy="720090"/>
          </a:xfrm>
          <a:custGeom>
            <a:avLst/>
            <a:gdLst/>
            <a:ahLst/>
            <a:cxnLst/>
            <a:rect l="l" t="t" r="r" b="b"/>
            <a:pathLst>
              <a:path w="7560309" h="720090">
                <a:moveTo>
                  <a:pt x="0" y="720001"/>
                </a:moveTo>
                <a:lnTo>
                  <a:pt x="0" y="0"/>
                </a:lnTo>
                <a:lnTo>
                  <a:pt x="7560005" y="0"/>
                </a:lnTo>
                <a:lnTo>
                  <a:pt x="7560005" y="720001"/>
                </a:lnTo>
                <a:lnTo>
                  <a:pt x="0" y="720001"/>
                </a:lnTo>
                <a:close/>
              </a:path>
            </a:pathLst>
          </a:custGeom>
          <a:solidFill>
            <a:srgbClr val="F4BF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720001" y="10137737"/>
            <a:ext cx="1529994" cy="3408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0" y="0"/>
            <a:ext cx="7560310" cy="540000"/>
          </a:xfrm>
          <a:custGeom>
            <a:avLst/>
            <a:gdLst/>
            <a:ahLst/>
            <a:cxnLst/>
            <a:rect l="l" t="t" r="r" b="b"/>
            <a:pathLst>
              <a:path w="7560309" h="233045">
                <a:moveTo>
                  <a:pt x="7560005" y="0"/>
                </a:moveTo>
                <a:lnTo>
                  <a:pt x="0" y="0"/>
                </a:lnTo>
                <a:lnTo>
                  <a:pt x="0" y="232854"/>
                </a:lnTo>
                <a:lnTo>
                  <a:pt x="7560005" y="232854"/>
                </a:lnTo>
                <a:lnTo>
                  <a:pt x="7560005" y="0"/>
                </a:lnTo>
                <a:close/>
              </a:path>
            </a:pathLst>
          </a:custGeom>
          <a:solidFill>
            <a:srgbClr val="F4BF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231F20"/>
                </a:solidFill>
                <a:latin typeface="Bahnschrift Light SemiCondensed" panose="020B0502040204020203"/>
                <a:cs typeface="Bahnschrift Light SemiCondensed" panose="020B0502040204020203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231F20"/>
                </a:solidFill>
                <a:latin typeface="Bahnschrift Light SemiCondensed" panose="020B0502040204020203"/>
                <a:cs typeface="Bahnschrift Light SemiCondensed" panose="020B0502040204020203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9972002"/>
            <a:ext cx="7560309" cy="720090"/>
          </a:xfrm>
          <a:custGeom>
            <a:avLst/>
            <a:gdLst/>
            <a:ahLst/>
            <a:cxnLst/>
            <a:rect l="l" t="t" r="r" b="b"/>
            <a:pathLst>
              <a:path w="7560309" h="720090">
                <a:moveTo>
                  <a:pt x="0" y="720001"/>
                </a:moveTo>
                <a:lnTo>
                  <a:pt x="0" y="0"/>
                </a:lnTo>
                <a:lnTo>
                  <a:pt x="7560005" y="0"/>
                </a:lnTo>
                <a:lnTo>
                  <a:pt x="7560005" y="720001"/>
                </a:lnTo>
                <a:lnTo>
                  <a:pt x="0" y="720001"/>
                </a:lnTo>
                <a:close/>
              </a:path>
            </a:pathLst>
          </a:custGeom>
          <a:solidFill>
            <a:srgbClr val="F4BF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720001" y="10137737"/>
            <a:ext cx="1529994" cy="3408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0" y="0"/>
            <a:ext cx="7560309" cy="233045"/>
          </a:xfrm>
          <a:custGeom>
            <a:avLst/>
            <a:gdLst/>
            <a:ahLst/>
            <a:cxnLst/>
            <a:rect l="l" t="t" r="r" b="b"/>
            <a:pathLst>
              <a:path w="7560309" h="233045">
                <a:moveTo>
                  <a:pt x="7560005" y="0"/>
                </a:moveTo>
                <a:lnTo>
                  <a:pt x="0" y="0"/>
                </a:lnTo>
                <a:lnTo>
                  <a:pt x="0" y="232854"/>
                </a:lnTo>
                <a:lnTo>
                  <a:pt x="7560005" y="232854"/>
                </a:lnTo>
                <a:lnTo>
                  <a:pt x="7560005" y="0"/>
                </a:lnTo>
                <a:close/>
              </a:path>
            </a:pathLst>
          </a:custGeom>
          <a:solidFill>
            <a:srgbClr val="F4BF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378142" y="9944862"/>
            <a:ext cx="1739455" cy="534670"/>
          </a:xfrm>
        </p:spPr>
        <p:txBody>
          <a:bodyPr/>
          <a:lstStyle/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/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png"/><Relationship Id="rId8" Type="http://schemas.openxmlformats.org/officeDocument/2006/relationships/image" Target="../media/image3.png"/><Relationship Id="rId7" Type="http://schemas.openxmlformats.org/officeDocument/2006/relationships/image" Target="../media/image2.jpeg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bg object 18"/>
          <p:cNvSpPr/>
          <p:nvPr userDrawn="1"/>
        </p:nvSpPr>
        <p:spPr>
          <a:xfrm>
            <a:off x="0" y="0"/>
            <a:ext cx="7560310" cy="720090"/>
          </a:xfrm>
          <a:custGeom>
            <a:avLst/>
            <a:gdLst/>
            <a:ahLst/>
            <a:cxnLst/>
            <a:rect l="l" t="t" r="r" b="b"/>
            <a:pathLst>
              <a:path w="7560309" h="233045">
                <a:moveTo>
                  <a:pt x="7560005" y="0"/>
                </a:moveTo>
                <a:lnTo>
                  <a:pt x="0" y="0"/>
                </a:lnTo>
                <a:lnTo>
                  <a:pt x="0" y="232854"/>
                </a:lnTo>
                <a:lnTo>
                  <a:pt x="7560005" y="232854"/>
                </a:lnTo>
                <a:lnTo>
                  <a:pt x="7560005" y="0"/>
                </a:lnTo>
                <a:close/>
              </a:path>
            </a:pathLst>
          </a:custGeom>
          <a:blipFill rotWithShape="1">
            <a:blip r:embed="rId7"/>
            <a:tile algn="r"/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 userDrawn="1"/>
        </p:nvSpPr>
        <p:spPr>
          <a:xfrm>
            <a:off x="725486" y="163830"/>
            <a:ext cx="1529715" cy="392430"/>
          </a:xfrm>
          <a:prstGeom prst="rect">
            <a:avLst/>
          </a:prstGeom>
          <a:blipFill rotWithShape="1"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16" name="bg object 16"/>
          <p:cNvSpPr/>
          <p:nvPr userDrawn="1"/>
        </p:nvSpPr>
        <p:spPr>
          <a:xfrm>
            <a:off x="0" y="9973945"/>
            <a:ext cx="7560309" cy="720090"/>
          </a:xfrm>
          <a:custGeom>
            <a:avLst/>
            <a:gdLst/>
            <a:ahLst/>
            <a:cxnLst/>
            <a:rect l="l" t="t" r="r" b="b"/>
            <a:pathLst>
              <a:path w="7560309" h="720090">
                <a:moveTo>
                  <a:pt x="0" y="720001"/>
                </a:moveTo>
                <a:lnTo>
                  <a:pt x="0" y="0"/>
                </a:lnTo>
                <a:lnTo>
                  <a:pt x="7560005" y="0"/>
                </a:lnTo>
                <a:lnTo>
                  <a:pt x="7560005" y="720001"/>
                </a:lnTo>
                <a:lnTo>
                  <a:pt x="0" y="720001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 userDrawn="1"/>
        </p:nvSpPr>
        <p:spPr>
          <a:xfrm>
            <a:off x="725486" y="10188575"/>
            <a:ext cx="1129665" cy="290830"/>
          </a:xfrm>
          <a:prstGeom prst="rect">
            <a:avLst/>
          </a:prstGeom>
          <a:blipFill rotWithShape="1"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26121" y="920401"/>
            <a:ext cx="6151247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231F20"/>
                </a:solidFill>
                <a:latin typeface="Bahnschrift Light SemiCondensed" panose="020B0502040204020203"/>
                <a:cs typeface="Bahnschrift Light SemiCondensed" panose="020B0502040204020203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25805" y="2459355"/>
            <a:ext cx="6151880" cy="274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023043" y="10188575"/>
            <a:ext cx="2853690" cy="3073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000">
                <a:solidFill>
                  <a:schemeClr val="bg1"/>
                </a:solidFill>
                <a:latin typeface="Bahnschrift SemiBold" panose="020B0502040204020203" charset="0"/>
                <a:cs typeface="Bahnschrift SemiBold" panose="020B0502040204020203" charset="0"/>
              </a:defRPr>
            </a:lvl1pPr>
          </a:lstStyle>
          <a:p>
            <a:r>
              <a:rPr lang="en-US">
                <a:sym typeface="+mn-ea"/>
              </a:rPr>
              <a:t>www.safetoe.net</a:t>
            </a:r>
            <a:endParaRPr lang="en-US"/>
          </a:p>
          <a:p>
            <a:r>
              <a:rPr lang="en-US" altLang="zh-CN" b="1">
                <a:sym typeface="+mn-ea"/>
              </a:rPr>
              <a:t>Start With Comfort, More Than Safety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.png"/><Relationship Id="rId8" Type="http://schemas.openxmlformats.org/officeDocument/2006/relationships/image" Target="../media/image12.png"/><Relationship Id="rId7" Type="http://schemas.openxmlformats.org/officeDocument/2006/relationships/image" Target="../media/image11.png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9" Type="http://schemas.openxmlformats.org/officeDocument/2006/relationships/slideLayout" Target="../slideLayouts/slideLayout1.xml"/><Relationship Id="rId18" Type="http://schemas.openxmlformats.org/officeDocument/2006/relationships/image" Target="../media/image22.png"/><Relationship Id="rId17" Type="http://schemas.openxmlformats.org/officeDocument/2006/relationships/image" Target="../media/image21.png"/><Relationship Id="rId16" Type="http://schemas.openxmlformats.org/officeDocument/2006/relationships/image" Target="../media/image20.png"/><Relationship Id="rId15" Type="http://schemas.openxmlformats.org/officeDocument/2006/relationships/image" Target="../media/image19.png"/><Relationship Id="rId14" Type="http://schemas.openxmlformats.org/officeDocument/2006/relationships/image" Target="../media/image18.png"/><Relationship Id="rId13" Type="http://schemas.openxmlformats.org/officeDocument/2006/relationships/image" Target="../media/image17.png"/><Relationship Id="rId12" Type="http://schemas.openxmlformats.org/officeDocument/2006/relationships/image" Target="../media/image16.png"/><Relationship Id="rId11" Type="http://schemas.openxmlformats.org/officeDocument/2006/relationships/image" Target="../media/image15.png"/><Relationship Id="rId10" Type="http://schemas.openxmlformats.org/officeDocument/2006/relationships/image" Target="../media/image14.png"/><Relationship Id="rId1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 descr="L-7147 Pink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25215" y="1358265"/>
            <a:ext cx="3326765" cy="2219325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2"/>
          <a:srcRect l="13987" t="11407" r="9412" b="16296"/>
          <a:stretch>
            <a:fillRect/>
          </a:stretch>
        </p:blipFill>
        <p:spPr>
          <a:xfrm>
            <a:off x="957580" y="7737475"/>
            <a:ext cx="1116330" cy="619760"/>
          </a:xfrm>
          <a:prstGeom prst="snip2Same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5299075" y="309880"/>
            <a:ext cx="1564640" cy="1511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sz="900" b="1" spc="25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Colfax Thin" panose="020B0506000000020004"/>
              </a:rPr>
              <a:t>SAFETY</a:t>
            </a:r>
            <a:r>
              <a:rPr sz="900" b="1" spc="-4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Colfax Thin" panose="020B0506000000020004"/>
              </a:rPr>
              <a:t> </a:t>
            </a:r>
            <a:r>
              <a:rPr sz="900" b="1" spc="3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Colfax Thin" panose="020B0506000000020004"/>
              </a:rPr>
              <a:t>FOOTWEAR</a:t>
            </a:r>
            <a:endParaRPr sz="900" b="1" spc="3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Colfax Thin" panose="020B05060000000200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25805" y="1470660"/>
            <a:ext cx="3320415" cy="787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l">
              <a:lnSpc>
                <a:spcPct val="130000"/>
              </a:lnSpc>
              <a:spcBef>
                <a:spcPts val="70"/>
              </a:spcBef>
            </a:pPr>
            <a:r>
              <a:rPr lang="en-US" sz="1200" b="1" spc="-40" dirty="0">
                <a:solidFill>
                  <a:srgbClr val="231F20"/>
                </a:solidFill>
                <a:latin typeface="微软雅黑" panose="020B0503020204020204" charset="-122"/>
                <a:ea typeface="微软雅黑" panose="020B0503020204020204" charset="-122"/>
                <a:cs typeface="Bahnschrift Light" panose="020B0502040204020203"/>
              </a:rPr>
              <a:t>Heavy Duty S3 Safety Shoes (</a:t>
            </a:r>
            <a:r>
              <a:rPr lang="en-US" altLang="zh-CN" sz="1200" b="1" spc="-40" dirty="0">
                <a:solidFill>
                  <a:srgbClr val="231F20"/>
                </a:solidFill>
                <a:latin typeface="微软雅黑" panose="020B0503020204020204" charset="-122"/>
                <a:ea typeface="微软雅黑" panose="020B0503020204020204" charset="-122"/>
                <a:cs typeface="Bahnschrift Light" panose="020B0502040204020203"/>
              </a:rPr>
              <a:t>LADY DESIGN</a:t>
            </a:r>
            <a:r>
              <a:rPr lang="zh-CN" altLang="en-US" sz="1200" b="1" spc="-40" dirty="0">
                <a:solidFill>
                  <a:srgbClr val="231F20"/>
                </a:solidFill>
                <a:latin typeface="微软雅黑" panose="020B0503020204020204" charset="-122"/>
                <a:ea typeface="微软雅黑" panose="020B0503020204020204" charset="-122"/>
                <a:cs typeface="Bahnschrift Light" panose="020B0502040204020203"/>
              </a:rPr>
              <a:t>）</a:t>
            </a:r>
            <a:endParaRPr lang="en-US" sz="1200" b="1" spc="-40" dirty="0">
              <a:solidFill>
                <a:srgbClr val="231F20"/>
              </a:solidFill>
              <a:latin typeface="微软雅黑" panose="020B0503020204020204" charset="-122"/>
              <a:ea typeface="微软雅黑" panose="020B0503020204020204" charset="-122"/>
              <a:cs typeface="Bahnschrift Light" panose="020B0502040204020203"/>
            </a:endParaRPr>
          </a:p>
          <a:p>
            <a:pPr marL="12700" marR="5080" algn="l">
              <a:lnSpc>
                <a:spcPct val="130000"/>
              </a:lnSpc>
              <a:spcBef>
                <a:spcPts val="70"/>
              </a:spcBef>
            </a:pPr>
            <a:r>
              <a:rPr lang="en-US" sz="900">
                <a:latin typeface="微软雅黑" panose="020B0503020204020204" charset="-122"/>
                <a:ea typeface="微软雅黑" panose="020B0503020204020204" charset="-122"/>
                <a:cs typeface="Bahnschrift Light" panose="020B0502040204020203"/>
              </a:rPr>
              <a:t>Low Cut Lace-up Safety Shoes is made with Black Cow Leather and PU/</a:t>
            </a:r>
            <a:r>
              <a:rPr lang="en-US" altLang="zh-CN" sz="900">
                <a:latin typeface="微软雅黑" panose="020B0503020204020204" charset="-122"/>
                <a:ea typeface="微软雅黑" panose="020B0503020204020204" charset="-122"/>
                <a:cs typeface="Bahnschrift Light" panose="020B0502040204020203"/>
              </a:rPr>
              <a:t>Rubber Injection </a:t>
            </a:r>
            <a:r>
              <a:rPr lang="en-US" sz="900">
                <a:latin typeface="微软雅黑" panose="020B0503020204020204" charset="-122"/>
                <a:ea typeface="微软雅黑" panose="020B0503020204020204" charset="-122"/>
                <a:cs typeface="Bahnschrift Light" panose="020B0502040204020203"/>
              </a:rPr>
              <a:t>Outsole. </a:t>
            </a:r>
            <a:r>
              <a:rPr lang="en-US" sz="900">
                <a:latin typeface="微软雅黑" panose="020B0503020204020204" charset="-122"/>
                <a:ea typeface="微软雅黑" panose="020B0503020204020204" charset="-122"/>
                <a:cs typeface="Bahnschrift Light" panose="020B0502040204020203"/>
                <a:sym typeface="+mn-ea"/>
              </a:rPr>
              <a:t> It is designed as EN ISO 20345:2011 Quality with CE S3 category. </a:t>
            </a:r>
            <a:endParaRPr sz="900">
              <a:latin typeface="微软雅黑" panose="020B0503020204020204" charset="-122"/>
              <a:ea typeface="微软雅黑" panose="020B0503020204020204" charset="-122"/>
              <a:cs typeface="Bahnschrift Light SemiCondensed" panose="020B0502040204020203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ctrTitle"/>
          </p:nvPr>
        </p:nvSpPr>
        <p:spPr>
          <a:xfrm>
            <a:off x="725805" y="1044575"/>
            <a:ext cx="3233420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87170" algn="l"/>
              </a:tabLst>
            </a:pPr>
            <a:r>
              <a:rPr lang="en-US" sz="2400" b="1" spc="-75" dirty="0">
                <a:latin typeface="微软雅黑" panose="020B0503020204020204" charset="-122"/>
                <a:ea typeface="微软雅黑" panose="020B0503020204020204" charset="-122"/>
                <a:cs typeface="Bahnschrift SemiBold" panose="020B0502040204020203" charset="0"/>
              </a:rPr>
              <a:t>L-7147 Pink </a:t>
            </a:r>
            <a:r>
              <a:rPr sz="2400" b="1" spc="-55" dirty="0">
                <a:solidFill>
                  <a:srgbClr val="EBBF27"/>
                </a:solidFill>
                <a:latin typeface="微软雅黑" panose="020B0503020204020204" charset="-122"/>
                <a:ea typeface="微软雅黑" panose="020B0503020204020204" charset="-122"/>
                <a:cs typeface="Bahnschrift SemiBold" panose="020B0502040204020203" charset="0"/>
              </a:rPr>
              <a:t>S3</a:t>
            </a:r>
            <a:r>
              <a:rPr lang="en-US" sz="2400" b="1" spc="-270" dirty="0">
                <a:solidFill>
                  <a:srgbClr val="EBBF27"/>
                </a:solidFill>
                <a:latin typeface="微软雅黑" panose="020B0503020204020204" charset="-122"/>
                <a:ea typeface="微软雅黑" panose="020B0503020204020204" charset="-122"/>
                <a:cs typeface="Bahnschrift SemiBold" panose="020B0502040204020203" charset="0"/>
              </a:rPr>
              <a:t> SRC</a:t>
            </a:r>
            <a:endParaRPr lang="en-US" sz="2400" b="1" spc="-270" dirty="0">
              <a:solidFill>
                <a:srgbClr val="EBBF27"/>
              </a:solidFill>
              <a:latin typeface="微软雅黑" panose="020B0503020204020204" charset="-122"/>
              <a:ea typeface="微软雅黑" panose="020B0503020204020204" charset="-122"/>
              <a:cs typeface="Bahnschrift SemiBold" panose="020B0502040204020203" charset="0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728345" y="5169535"/>
            <a:ext cx="6107430" cy="975995"/>
            <a:chOff x="1144" y="8180"/>
            <a:chExt cx="9618" cy="1537"/>
          </a:xfrm>
        </p:grpSpPr>
        <p:sp>
          <p:nvSpPr>
            <p:cNvPr id="35" name="object 6"/>
            <p:cNvSpPr txBox="1"/>
            <p:nvPr/>
          </p:nvSpPr>
          <p:spPr>
            <a:xfrm>
              <a:off x="1144" y="8180"/>
              <a:ext cx="9618" cy="1537"/>
            </a:xfrm>
            <a:prstGeom prst="rect">
              <a:avLst/>
            </a:prstGeom>
            <a:ln w="12700">
              <a:solidFill>
                <a:srgbClr val="D1D3D4"/>
              </a:solidFill>
            </a:ln>
          </p:spPr>
          <p:txBody>
            <a:bodyPr vert="horz" wrap="square" lIns="0" tIns="179705" rIns="179705" bIns="0" rtlCol="0">
              <a:spAutoFit/>
            </a:bodyPr>
            <a:p>
              <a:pPr marL="1523365" marR="76200" algn="just">
                <a:lnSpc>
                  <a:spcPct val="130000"/>
                </a:lnSpc>
                <a:spcBef>
                  <a:spcPts val="70"/>
                </a:spcBef>
              </a:pPr>
              <a:r>
                <a:rPr sz="1200" b="1" spc="-30" dirty="0">
                  <a:solidFill>
                    <a:srgbClr val="231F20"/>
                  </a:solidFill>
                  <a:latin typeface="微软雅黑" panose="020B0503020204020204" charset="-122"/>
                  <a:ea typeface="微软雅黑" panose="020B0503020204020204" charset="-122"/>
                  <a:cs typeface="Bahnschrift Light" panose="020B0502040204020203"/>
                  <a:sym typeface="+mn-ea"/>
                </a:rPr>
                <a:t>Steel </a:t>
              </a:r>
              <a:r>
                <a:rPr sz="1200" b="1" spc="-45" dirty="0">
                  <a:solidFill>
                    <a:srgbClr val="231F20"/>
                  </a:solidFill>
                  <a:latin typeface="微软雅黑" panose="020B0503020204020204" charset="-122"/>
                  <a:ea typeface="微软雅黑" panose="020B0503020204020204" charset="-122"/>
                  <a:cs typeface="Bahnschrift Light" panose="020B0502040204020203"/>
                  <a:sym typeface="+mn-ea"/>
                </a:rPr>
                <a:t>Toecap </a:t>
              </a:r>
              <a:r>
                <a:rPr sz="1200" b="1" spc="-40" dirty="0">
                  <a:solidFill>
                    <a:srgbClr val="231F20"/>
                  </a:solidFill>
                  <a:latin typeface="微软雅黑" panose="020B0503020204020204" charset="-122"/>
                  <a:ea typeface="微软雅黑" panose="020B0503020204020204" charset="-122"/>
                  <a:cs typeface="Bahnschrift Light" panose="020B0502040204020203"/>
                  <a:sym typeface="+mn-ea"/>
                </a:rPr>
                <a:t>Protection </a:t>
              </a:r>
              <a:r>
                <a:rPr sz="1200" b="1" dirty="0">
                  <a:solidFill>
                    <a:srgbClr val="FFCB04"/>
                  </a:solidFill>
                  <a:latin typeface="微软雅黑" panose="020B0503020204020204" charset="-122"/>
                  <a:ea typeface="微软雅黑" panose="020B0503020204020204" charset="-122"/>
                  <a:cs typeface="Bahnschrift Light" panose="020B0502040204020203"/>
                  <a:sym typeface="+mn-ea"/>
                </a:rPr>
                <a:t>•</a:t>
              </a:r>
              <a:r>
                <a:rPr sz="1200" b="1" spc="-180" dirty="0">
                  <a:solidFill>
                    <a:srgbClr val="FFCB04"/>
                  </a:solidFill>
                  <a:latin typeface="微软雅黑" panose="020B0503020204020204" charset="-122"/>
                  <a:ea typeface="微软雅黑" panose="020B0503020204020204" charset="-122"/>
                  <a:cs typeface="Bahnschrift Light" panose="020B0502040204020203"/>
                  <a:sym typeface="+mn-ea"/>
                </a:rPr>
                <a:t> </a:t>
              </a:r>
              <a:r>
                <a:rPr sz="1200" b="1" spc="-40" dirty="0">
                  <a:solidFill>
                    <a:srgbClr val="FFCB04"/>
                  </a:solidFill>
                  <a:latin typeface="微软雅黑" panose="020B0503020204020204" charset="-122"/>
                  <a:ea typeface="微软雅黑" panose="020B0503020204020204" charset="-122"/>
                  <a:cs typeface="Bahnschrift Light" panose="020B0502040204020203"/>
                  <a:sym typeface="+mn-ea"/>
                </a:rPr>
                <a:t>AN1-EN12568</a:t>
              </a:r>
              <a:endParaRPr sz="1200" b="1">
                <a:latin typeface="微软雅黑" panose="020B0503020204020204" charset="-122"/>
                <a:ea typeface="微软雅黑" panose="020B0503020204020204" charset="-122"/>
                <a:cs typeface="Bahnschrift Light" panose="020B0502040204020203"/>
              </a:endParaRPr>
            </a:p>
            <a:p>
              <a:pPr marL="1523365" marR="76200" algn="just">
                <a:lnSpc>
                  <a:spcPct val="130000"/>
                </a:lnSpc>
                <a:spcBef>
                  <a:spcPts val="70"/>
                </a:spcBef>
              </a:pPr>
              <a:r>
                <a:rPr sz="900" b="0" dirty="0">
                  <a:solidFill>
                    <a:srgbClr val="231F20"/>
                  </a:solidFill>
                  <a:latin typeface="微软雅黑" panose="020B0503020204020204" charset="-122"/>
                  <a:ea typeface="微软雅黑" panose="020B0503020204020204" charset="-122"/>
                  <a:cs typeface="Bahnschrift Light" panose="020B0502040204020203"/>
                </a:rPr>
                <a:t>Stainless steel toe cap can reach 200 joules from falling or rolling objects. It is strong</a:t>
              </a:r>
              <a:r>
                <a:rPr lang="en-US" altLang="zh-CN" sz="900" b="0" dirty="0">
                  <a:solidFill>
                    <a:srgbClr val="231F20"/>
                  </a:solidFill>
                  <a:latin typeface="微软雅黑" panose="020B0503020204020204" charset="-122"/>
                  <a:ea typeface="微软雅黑" panose="020B0503020204020204" charset="-122"/>
                  <a:cs typeface="Bahnschrift Light" panose="020B0502040204020203"/>
                </a:rPr>
                <a:t>er</a:t>
              </a:r>
              <a:r>
                <a:rPr sz="900" b="0" dirty="0">
                  <a:solidFill>
                    <a:srgbClr val="231F20"/>
                  </a:solidFill>
                  <a:latin typeface="微软雅黑" panose="020B0503020204020204" charset="-122"/>
                  <a:ea typeface="微软雅黑" panose="020B0503020204020204" charset="-122"/>
                  <a:cs typeface="Bahnschrift Light" panose="020B0502040204020203"/>
                </a:rPr>
                <a:t> than iron toe cap.</a:t>
              </a:r>
              <a:endParaRPr sz="900" b="0" dirty="0">
                <a:solidFill>
                  <a:srgbClr val="231F20"/>
                </a:solidFill>
                <a:latin typeface="微软雅黑" panose="020B0503020204020204" charset="-122"/>
                <a:ea typeface="微软雅黑" panose="020B0503020204020204" charset="-122"/>
                <a:cs typeface="Bahnschrift Light" panose="020B0502040204020203"/>
              </a:endParaRPr>
            </a:p>
            <a:p>
              <a:pPr marL="1523365" marR="76200" algn="just">
                <a:lnSpc>
                  <a:spcPct val="130000"/>
                </a:lnSpc>
                <a:spcBef>
                  <a:spcPts val="70"/>
                </a:spcBef>
              </a:pPr>
              <a:endParaRPr sz="900" b="0" dirty="0">
                <a:solidFill>
                  <a:srgbClr val="231F20"/>
                </a:solidFill>
                <a:latin typeface="微软雅黑" panose="020B0503020204020204" charset="-122"/>
                <a:ea typeface="微软雅黑" panose="020B0503020204020204" charset="-122"/>
                <a:cs typeface="Bahnschrift Light" panose="020B0502040204020203"/>
              </a:endParaRPr>
            </a:p>
          </p:txBody>
        </p:sp>
        <p:grpSp>
          <p:nvGrpSpPr>
            <p:cNvPr id="10" name="object 10"/>
            <p:cNvGrpSpPr/>
            <p:nvPr/>
          </p:nvGrpSpPr>
          <p:grpSpPr>
            <a:xfrm rot="0">
              <a:off x="1447" y="8311"/>
              <a:ext cx="1744" cy="1316"/>
              <a:chOff x="918641" y="5277759"/>
              <a:chExt cx="1107338" cy="835551"/>
            </a:xfrm>
          </p:grpSpPr>
          <p:sp>
            <p:nvSpPr>
              <p:cNvPr id="11" name="object 11"/>
              <p:cNvSpPr/>
              <p:nvPr/>
            </p:nvSpPr>
            <p:spPr>
              <a:xfrm>
                <a:off x="918641" y="5508285"/>
                <a:ext cx="1107338" cy="605025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/>
            </p:txBody>
          </p:sp>
          <p:sp>
            <p:nvSpPr>
              <p:cNvPr id="12" name="object 12"/>
              <p:cNvSpPr/>
              <p:nvPr/>
            </p:nvSpPr>
            <p:spPr>
              <a:xfrm>
                <a:off x="1684369" y="5277759"/>
                <a:ext cx="199623" cy="218762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/>
            </p:txBody>
          </p:sp>
        </p:grpSp>
        <p:grpSp>
          <p:nvGrpSpPr>
            <p:cNvPr id="36" name="组合 35"/>
            <p:cNvGrpSpPr/>
            <p:nvPr/>
          </p:nvGrpSpPr>
          <p:grpSpPr>
            <a:xfrm>
              <a:off x="2508" y="8254"/>
              <a:ext cx="515" cy="474"/>
              <a:chOff x="2508" y="8254"/>
              <a:chExt cx="515" cy="474"/>
            </a:xfrm>
          </p:grpSpPr>
          <p:sp>
            <p:nvSpPr>
              <p:cNvPr id="13" name="object 13"/>
              <p:cNvSpPr txBox="1"/>
              <p:nvPr/>
            </p:nvSpPr>
            <p:spPr>
              <a:xfrm>
                <a:off x="2508" y="8437"/>
                <a:ext cx="291" cy="219"/>
              </a:xfrm>
              <a:prstGeom prst="rect">
                <a:avLst/>
              </a:prstGeom>
            </p:spPr>
            <p:txBody>
              <a:bodyPr vert="horz" wrap="square" lIns="0" tIns="31750" rIns="0" bIns="0" rtlCol="0">
                <a:spAutoFit/>
              </a:bodyPr>
              <a:lstStyle/>
              <a:p>
                <a:pPr marR="5080">
                  <a:lnSpc>
                    <a:spcPct val="78000"/>
                  </a:lnSpc>
                  <a:spcBef>
                    <a:spcPts val="250"/>
                  </a:spcBef>
                </a:pPr>
                <a:r>
                  <a:rPr sz="450" b="1" spc="-10" dirty="0">
                    <a:solidFill>
                      <a:srgbClr val="231F20"/>
                    </a:solidFill>
                    <a:latin typeface="Microsoft PhagsPa" panose="020B0502040204020203"/>
                    <a:cs typeface="Microsoft PhagsPa" panose="020B0502040204020203"/>
                  </a:rPr>
                  <a:t>EXT</a:t>
                </a:r>
                <a:r>
                  <a:rPr sz="450" b="1" spc="-50" dirty="0">
                    <a:solidFill>
                      <a:srgbClr val="231F20"/>
                    </a:solidFill>
                    <a:latin typeface="Microsoft PhagsPa" panose="020B0502040204020203"/>
                    <a:cs typeface="Microsoft PhagsPa" panose="020B0502040204020203"/>
                  </a:rPr>
                  <a:t>R</a:t>
                </a:r>
                <a:r>
                  <a:rPr sz="450" b="1" spc="-5" dirty="0">
                    <a:solidFill>
                      <a:srgbClr val="231F20"/>
                    </a:solidFill>
                    <a:latin typeface="Microsoft PhagsPa" panose="020B0502040204020203"/>
                    <a:cs typeface="Microsoft PhagsPa" panose="020B0502040204020203"/>
                  </a:rPr>
                  <a:t>A  </a:t>
                </a:r>
                <a:r>
                  <a:rPr sz="450" b="1" spc="-10" dirty="0">
                    <a:solidFill>
                      <a:srgbClr val="231F20"/>
                    </a:solidFill>
                    <a:latin typeface="Microsoft PhagsPa" panose="020B0502040204020203"/>
                    <a:cs typeface="Microsoft PhagsPa" panose="020B0502040204020203"/>
                  </a:rPr>
                  <a:t>WIDE</a:t>
                </a:r>
                <a:endParaRPr sz="450">
                  <a:latin typeface="Microsoft PhagsPa" panose="020B0502040204020203"/>
                  <a:cs typeface="Microsoft PhagsPa" panose="020B0502040204020203"/>
                </a:endParaRPr>
              </a:p>
            </p:txBody>
          </p:sp>
          <p:sp>
            <p:nvSpPr>
              <p:cNvPr id="14" name="object 14"/>
              <p:cNvSpPr/>
              <p:nvPr/>
            </p:nvSpPr>
            <p:spPr>
              <a:xfrm>
                <a:off x="2537" y="8254"/>
                <a:ext cx="486" cy="474"/>
              </a:xfrm>
              <a:custGeom>
                <a:avLst/>
                <a:gdLst/>
                <a:ahLst/>
                <a:cxnLst/>
                <a:rect l="l" t="t" r="r" b="b"/>
                <a:pathLst>
                  <a:path w="308610" h="300989">
                    <a:moveTo>
                      <a:pt x="153581" y="0"/>
                    </a:moveTo>
                    <a:lnTo>
                      <a:pt x="98861" y="9675"/>
                    </a:lnTo>
                    <a:lnTo>
                      <a:pt x="51219" y="37477"/>
                    </a:lnTo>
                    <a:lnTo>
                      <a:pt x="16970" y="79321"/>
                    </a:lnTo>
                    <a:lnTo>
                      <a:pt x="0" y="130022"/>
                    </a:lnTo>
                    <a:lnTo>
                      <a:pt x="5435" y="130733"/>
                    </a:lnTo>
                    <a:lnTo>
                      <a:pt x="17538" y="90239"/>
                    </a:lnTo>
                    <a:lnTo>
                      <a:pt x="40465" y="55705"/>
                    </a:lnTo>
                    <a:lnTo>
                      <a:pt x="72154" y="28877"/>
                    </a:lnTo>
                    <a:lnTo>
                      <a:pt x="110546" y="11501"/>
                    </a:lnTo>
                    <a:lnTo>
                      <a:pt x="153581" y="5321"/>
                    </a:lnTo>
                    <a:lnTo>
                      <a:pt x="200798" y="12733"/>
                    </a:lnTo>
                    <a:lnTo>
                      <a:pt x="241843" y="33363"/>
                    </a:lnTo>
                    <a:lnTo>
                      <a:pt x="274233" y="64802"/>
                    </a:lnTo>
                    <a:lnTo>
                      <a:pt x="295487" y="104640"/>
                    </a:lnTo>
                    <a:lnTo>
                      <a:pt x="303123" y="150469"/>
                    </a:lnTo>
                    <a:lnTo>
                      <a:pt x="295487" y="196298"/>
                    </a:lnTo>
                    <a:lnTo>
                      <a:pt x="274233" y="236137"/>
                    </a:lnTo>
                    <a:lnTo>
                      <a:pt x="241843" y="267575"/>
                    </a:lnTo>
                    <a:lnTo>
                      <a:pt x="200798" y="288205"/>
                    </a:lnTo>
                    <a:lnTo>
                      <a:pt x="153581" y="295617"/>
                    </a:lnTo>
                    <a:lnTo>
                      <a:pt x="124059" y="292807"/>
                    </a:lnTo>
                    <a:lnTo>
                      <a:pt x="96107" y="284551"/>
                    </a:lnTo>
                    <a:lnTo>
                      <a:pt x="70374" y="271116"/>
                    </a:lnTo>
                    <a:lnTo>
                      <a:pt x="47510" y="252768"/>
                    </a:lnTo>
                    <a:lnTo>
                      <a:pt x="43624" y="256514"/>
                    </a:lnTo>
                    <a:lnTo>
                      <a:pt x="79484" y="282675"/>
                    </a:lnTo>
                    <a:lnTo>
                      <a:pt x="122612" y="297948"/>
                    </a:lnTo>
                    <a:lnTo>
                      <a:pt x="153581" y="300939"/>
                    </a:lnTo>
                    <a:lnTo>
                      <a:pt x="184063" y="298048"/>
                    </a:lnTo>
                    <a:lnTo>
                      <a:pt x="239547" y="275741"/>
                    </a:lnTo>
                    <a:lnTo>
                      <a:pt x="282651" y="233906"/>
                    </a:lnTo>
                    <a:lnTo>
                      <a:pt x="305632" y="180055"/>
                    </a:lnTo>
                    <a:lnTo>
                      <a:pt x="308610" y="150469"/>
                    </a:lnTo>
                    <a:lnTo>
                      <a:pt x="305632" y="120883"/>
                    </a:lnTo>
                    <a:lnTo>
                      <a:pt x="282651" y="67032"/>
                    </a:lnTo>
                    <a:lnTo>
                      <a:pt x="239547" y="25192"/>
                    </a:lnTo>
                    <a:lnTo>
                      <a:pt x="184063" y="2888"/>
                    </a:lnTo>
                    <a:lnTo>
                      <a:pt x="153581" y="0"/>
                    </a:lnTo>
                    <a:close/>
                  </a:path>
                </a:pathLst>
              </a:custGeom>
              <a:solidFill>
                <a:srgbClr val="E9B83E"/>
              </a:solidFill>
            </p:spPr>
            <p:txBody>
              <a:bodyPr wrap="square" lIns="0" tIns="0" rIns="0" bIns="0" rtlCol="0"/>
              <a:lstStyle/>
              <a:p/>
            </p:txBody>
          </p:sp>
        </p:grpSp>
      </p:grpSp>
      <p:grpSp>
        <p:nvGrpSpPr>
          <p:cNvPr id="29" name="组合 28"/>
          <p:cNvGrpSpPr/>
          <p:nvPr/>
        </p:nvGrpSpPr>
        <p:grpSpPr>
          <a:xfrm>
            <a:off x="728345" y="6326505"/>
            <a:ext cx="6107430" cy="920750"/>
            <a:chOff x="1144" y="9938"/>
            <a:chExt cx="9618" cy="1452"/>
          </a:xfrm>
        </p:grpSpPr>
        <p:sp>
          <p:nvSpPr>
            <p:cNvPr id="5" name="object 5"/>
            <p:cNvSpPr txBox="1"/>
            <p:nvPr/>
          </p:nvSpPr>
          <p:spPr>
            <a:xfrm>
              <a:off x="1144" y="9938"/>
              <a:ext cx="9618" cy="1452"/>
            </a:xfrm>
            <a:prstGeom prst="rect">
              <a:avLst/>
            </a:prstGeom>
            <a:ln w="12700">
              <a:solidFill>
                <a:srgbClr val="D1D3D4"/>
              </a:solidFill>
            </a:ln>
          </p:spPr>
          <p:txBody>
            <a:bodyPr vert="horz" wrap="square" lIns="0" tIns="179705" rIns="107950" bIns="0" rtlCol="0">
              <a:spAutoFit/>
            </a:bodyPr>
            <a:lstStyle/>
            <a:p>
              <a:pPr marL="1523365">
                <a:lnSpc>
                  <a:spcPct val="100000"/>
                </a:lnSpc>
                <a:spcBef>
                  <a:spcPts val="1460"/>
                </a:spcBef>
              </a:pPr>
              <a:r>
                <a:rPr sz="1200" b="1" spc="-30" dirty="0">
                  <a:solidFill>
                    <a:srgbClr val="231F20"/>
                  </a:solidFill>
                  <a:latin typeface="微软雅黑" panose="020B0503020204020204" charset="-122"/>
                  <a:ea typeface="微软雅黑" panose="020B0503020204020204" charset="-122"/>
                  <a:cs typeface="Bahnschrift Light" panose="020B0502040204020203"/>
                </a:rPr>
                <a:t>Steel </a:t>
              </a:r>
              <a:r>
                <a:rPr lang="en-US" sz="1200" b="1" spc="-30" dirty="0">
                  <a:solidFill>
                    <a:srgbClr val="231F20"/>
                  </a:solidFill>
                  <a:latin typeface="微软雅黑" panose="020B0503020204020204" charset="-122"/>
                  <a:ea typeface="微软雅黑" panose="020B0503020204020204" charset="-122"/>
                  <a:cs typeface="Bahnschrift Light" panose="020B0502040204020203"/>
                </a:rPr>
                <a:t>Midsole </a:t>
              </a:r>
              <a:r>
                <a:rPr sz="1200" b="1" spc="-35" dirty="0">
                  <a:solidFill>
                    <a:srgbClr val="231F20"/>
                  </a:solidFill>
                  <a:latin typeface="微软雅黑" panose="020B0503020204020204" charset="-122"/>
                  <a:ea typeface="微软雅黑" panose="020B0503020204020204" charset="-122"/>
                  <a:cs typeface="Bahnschrift Light" panose="020B0502040204020203"/>
                </a:rPr>
                <a:t>Plate</a:t>
              </a:r>
              <a:r>
                <a:rPr sz="1200" b="1" spc="-45" dirty="0">
                  <a:solidFill>
                    <a:srgbClr val="231F20"/>
                  </a:solidFill>
                  <a:latin typeface="微软雅黑" panose="020B0503020204020204" charset="-122"/>
                  <a:ea typeface="微软雅黑" panose="020B0503020204020204" charset="-122"/>
                  <a:cs typeface="Bahnschrift Light" panose="020B0502040204020203"/>
                </a:rPr>
                <a:t> </a:t>
              </a:r>
              <a:r>
                <a:rPr sz="1200" b="1" spc="-40" dirty="0">
                  <a:solidFill>
                    <a:srgbClr val="231F20"/>
                  </a:solidFill>
                  <a:latin typeface="微软雅黑" panose="020B0503020204020204" charset="-122"/>
                  <a:ea typeface="微软雅黑" panose="020B0503020204020204" charset="-122"/>
                  <a:cs typeface="Bahnschrift Light" panose="020B0502040204020203"/>
                </a:rPr>
                <a:t>Protection </a:t>
              </a:r>
              <a:r>
                <a:rPr sz="1200" b="1" dirty="0">
                  <a:solidFill>
                    <a:srgbClr val="F3C93B"/>
                  </a:solidFill>
                  <a:latin typeface="微软雅黑" panose="020B0503020204020204" charset="-122"/>
                  <a:ea typeface="微软雅黑" panose="020B0503020204020204" charset="-122"/>
                  <a:cs typeface="Bahnschrift Light" panose="020B0502040204020203"/>
                </a:rPr>
                <a:t>•</a:t>
              </a:r>
              <a:r>
                <a:rPr sz="1200" b="1" spc="-204" dirty="0">
                  <a:solidFill>
                    <a:srgbClr val="F3C93B"/>
                  </a:solidFill>
                  <a:latin typeface="微软雅黑" panose="020B0503020204020204" charset="-122"/>
                  <a:ea typeface="微软雅黑" panose="020B0503020204020204" charset="-122"/>
                  <a:cs typeface="Bahnschrift Light" panose="020B0502040204020203"/>
                </a:rPr>
                <a:t> </a:t>
              </a:r>
              <a:r>
                <a:rPr sz="1200" b="1" spc="-40" dirty="0">
                  <a:solidFill>
                    <a:srgbClr val="F3C93B"/>
                  </a:solidFill>
                  <a:latin typeface="微软雅黑" panose="020B0503020204020204" charset="-122"/>
                  <a:ea typeface="微软雅黑" panose="020B0503020204020204" charset="-122"/>
                  <a:cs typeface="Bahnschrift Light" panose="020B0502040204020203"/>
                </a:rPr>
                <a:t>AN1-EN12568</a:t>
              </a:r>
              <a:endParaRPr sz="1200" b="1">
                <a:latin typeface="微软雅黑" panose="020B0503020204020204" charset="-122"/>
                <a:ea typeface="微软雅黑" panose="020B0503020204020204" charset="-122"/>
                <a:cs typeface="Bahnschrift Light" panose="020B0502040204020203"/>
              </a:endParaRPr>
            </a:p>
            <a:p>
              <a:pPr marL="1523365" marR="75565">
                <a:lnSpc>
                  <a:spcPct val="130000"/>
                </a:lnSpc>
                <a:spcBef>
                  <a:spcPts val="70"/>
                </a:spcBef>
              </a:pPr>
              <a:r>
                <a:rPr sz="900" b="0" dirty="0">
                  <a:solidFill>
                    <a:srgbClr val="231F20"/>
                  </a:solidFill>
                  <a:latin typeface="微软雅黑" panose="020B0503020204020204" charset="-122"/>
                  <a:ea typeface="微软雅黑" panose="020B0503020204020204" charset="-122"/>
                  <a:cs typeface="Bahnschrift Light" panose="020B0502040204020203"/>
                </a:rPr>
                <a:t>Steel </a:t>
              </a:r>
              <a:r>
                <a:rPr sz="900" b="0" spc="5" dirty="0">
                  <a:solidFill>
                    <a:srgbClr val="231F20"/>
                  </a:solidFill>
                  <a:latin typeface="微软雅黑" panose="020B0503020204020204" charset="-122"/>
                  <a:ea typeface="微软雅黑" panose="020B0503020204020204" charset="-122"/>
                  <a:cs typeface="Bahnschrift Light" panose="020B0502040204020203"/>
                </a:rPr>
                <a:t>midsole </a:t>
              </a:r>
              <a:r>
                <a:rPr sz="900" b="0" dirty="0">
                  <a:solidFill>
                    <a:srgbClr val="231F20"/>
                  </a:solidFill>
                  <a:latin typeface="微软雅黑" panose="020B0503020204020204" charset="-122"/>
                  <a:ea typeface="微软雅黑" panose="020B0503020204020204" charset="-122"/>
                  <a:cs typeface="Bahnschrift Light" panose="020B0502040204020203"/>
                </a:rPr>
                <a:t>plate, is </a:t>
              </a:r>
              <a:r>
                <a:rPr sz="900" b="0" spc="5" dirty="0">
                  <a:solidFill>
                    <a:srgbClr val="231F20"/>
                  </a:solidFill>
                  <a:latin typeface="微软雅黑" panose="020B0503020204020204" charset="-122"/>
                  <a:ea typeface="微软雅黑" panose="020B0503020204020204" charset="-122"/>
                  <a:cs typeface="Bahnschrift Light" panose="020B0502040204020203"/>
                </a:rPr>
                <a:t>zero-penetration resistant</a:t>
              </a:r>
              <a:r>
                <a:rPr lang="en-US" sz="900" b="0" spc="5" dirty="0">
                  <a:solidFill>
                    <a:srgbClr val="231F20"/>
                  </a:solidFill>
                  <a:latin typeface="微软雅黑" panose="020B0503020204020204" charset="-122"/>
                  <a:ea typeface="微软雅黑" panose="020B0503020204020204" charset="-122"/>
                  <a:cs typeface="Bahnschrift Light" panose="020B0502040204020203"/>
                </a:rPr>
                <a:t>. It</a:t>
              </a:r>
              <a:r>
                <a:rPr sz="900" b="0" spc="5" dirty="0">
                  <a:solidFill>
                    <a:srgbClr val="231F20"/>
                  </a:solidFill>
                  <a:latin typeface="微软雅黑" panose="020B0503020204020204" charset="-122"/>
                  <a:ea typeface="微软雅黑" panose="020B0503020204020204" charset="-122"/>
                  <a:cs typeface="Bahnschrift Light" panose="020B0502040204020203"/>
                </a:rPr>
                <a:t> can resist </a:t>
              </a:r>
              <a:r>
                <a:rPr sz="900" b="0" spc="10" dirty="0">
                  <a:solidFill>
                    <a:srgbClr val="231F20"/>
                  </a:solidFill>
                  <a:latin typeface="微软雅黑" panose="020B0503020204020204" charset="-122"/>
                  <a:ea typeface="微软雅黑" panose="020B0503020204020204" charset="-122"/>
                  <a:cs typeface="Bahnschrift Light" panose="020B0502040204020203"/>
                </a:rPr>
                <a:t>1100 </a:t>
              </a:r>
              <a:r>
                <a:rPr sz="900" b="0" spc="5" dirty="0">
                  <a:solidFill>
                    <a:srgbClr val="231F20"/>
                  </a:solidFill>
                  <a:latin typeface="微软雅黑" panose="020B0503020204020204" charset="-122"/>
                  <a:ea typeface="微软雅黑" panose="020B0503020204020204" charset="-122"/>
                  <a:cs typeface="Bahnschrift Light" panose="020B0502040204020203"/>
                </a:rPr>
                <a:t>newtons </a:t>
              </a:r>
              <a:r>
                <a:rPr sz="900" b="0" dirty="0">
                  <a:solidFill>
                    <a:srgbClr val="231F20"/>
                  </a:solidFill>
                  <a:latin typeface="微软雅黑" panose="020B0503020204020204" charset="-122"/>
                  <a:ea typeface="微软雅黑" panose="020B0503020204020204" charset="-122"/>
                  <a:cs typeface="Bahnschrift Light" panose="020B0502040204020203"/>
                </a:rPr>
                <a:t>nail </a:t>
              </a:r>
              <a:r>
                <a:rPr sz="900" b="0" spc="-10" dirty="0">
                  <a:solidFill>
                    <a:srgbClr val="231F20"/>
                  </a:solidFill>
                  <a:latin typeface="微软雅黑" panose="020B0503020204020204" charset="-122"/>
                  <a:ea typeface="微软雅黑" panose="020B0503020204020204" charset="-122"/>
                  <a:cs typeface="Bahnschrift Light" panose="020B0502040204020203"/>
                </a:rPr>
                <a:t>puncture </a:t>
              </a:r>
              <a:r>
                <a:rPr lang="en-US" sz="900" b="0" spc="-10" dirty="0">
                  <a:solidFill>
                    <a:srgbClr val="231F20"/>
                  </a:solidFill>
                  <a:latin typeface="微软雅黑" panose="020B0503020204020204" charset="-122"/>
                  <a:ea typeface="微软雅黑" panose="020B0503020204020204" charset="-122"/>
                  <a:cs typeface="Bahnschrift Light" panose="020B0502040204020203"/>
                </a:rPr>
                <a:t>from sharp objects</a:t>
              </a:r>
              <a:r>
                <a:rPr sz="900" b="0" spc="-10" dirty="0">
                  <a:solidFill>
                    <a:srgbClr val="231F20"/>
                  </a:solidFill>
                  <a:latin typeface="微软雅黑" panose="020B0503020204020204" charset="-122"/>
                  <a:ea typeface="微软雅黑" panose="020B0503020204020204" charset="-122"/>
                  <a:cs typeface="Bahnschrift Light" panose="020B0502040204020203"/>
                </a:rPr>
                <a:t>.</a:t>
              </a:r>
              <a:r>
                <a:rPr sz="900" b="0" spc="-45" dirty="0">
                  <a:solidFill>
                    <a:srgbClr val="231F20"/>
                  </a:solidFill>
                  <a:latin typeface="微软雅黑" panose="020B0503020204020204" charset="-122"/>
                  <a:ea typeface="微软雅黑" panose="020B0503020204020204" charset="-122"/>
                  <a:cs typeface="Bahnschrift Light" panose="020B0502040204020203"/>
                </a:rPr>
                <a:t> </a:t>
              </a:r>
              <a:r>
                <a:rPr sz="900" b="0" spc="-10" dirty="0">
                  <a:solidFill>
                    <a:srgbClr val="231F20"/>
                  </a:solidFill>
                  <a:latin typeface="微软雅黑" panose="020B0503020204020204" charset="-122"/>
                  <a:ea typeface="微软雅黑" panose="020B0503020204020204" charset="-122"/>
                  <a:cs typeface="Bahnschrift Light" panose="020B0502040204020203"/>
                </a:rPr>
                <a:t>It</a:t>
              </a:r>
              <a:r>
                <a:rPr sz="900" b="0" spc="-50" dirty="0">
                  <a:solidFill>
                    <a:srgbClr val="231F20"/>
                  </a:solidFill>
                  <a:latin typeface="微软雅黑" panose="020B0503020204020204" charset="-122"/>
                  <a:ea typeface="微软雅黑" panose="020B0503020204020204" charset="-122"/>
                  <a:cs typeface="Bahnschrift Light" panose="020B0502040204020203"/>
                </a:rPr>
                <a:t> </a:t>
              </a:r>
              <a:r>
                <a:rPr sz="900" b="0" spc="-5" dirty="0">
                  <a:solidFill>
                    <a:srgbClr val="231F20"/>
                  </a:solidFill>
                  <a:latin typeface="微软雅黑" panose="020B0503020204020204" charset="-122"/>
                  <a:ea typeface="微软雅黑" panose="020B0503020204020204" charset="-122"/>
                  <a:cs typeface="Bahnschrift Light" panose="020B0502040204020203"/>
                </a:rPr>
                <a:t>is</a:t>
              </a:r>
              <a:r>
                <a:rPr sz="900" b="0" spc="-45" dirty="0">
                  <a:solidFill>
                    <a:srgbClr val="231F20"/>
                  </a:solidFill>
                  <a:latin typeface="微软雅黑" panose="020B0503020204020204" charset="-122"/>
                  <a:ea typeface="微软雅黑" panose="020B0503020204020204" charset="-122"/>
                  <a:cs typeface="Bahnschrift Light" panose="020B0502040204020203"/>
                </a:rPr>
                <a:t> </a:t>
              </a:r>
              <a:r>
                <a:rPr sz="900" b="0" spc="-10" dirty="0">
                  <a:solidFill>
                    <a:srgbClr val="231F20"/>
                  </a:solidFill>
                  <a:latin typeface="微软雅黑" panose="020B0503020204020204" charset="-122"/>
                  <a:ea typeface="微软雅黑" panose="020B0503020204020204" charset="-122"/>
                  <a:cs typeface="Bahnschrift Light" panose="020B0502040204020203"/>
                </a:rPr>
                <a:t>strong</a:t>
              </a:r>
              <a:r>
                <a:rPr lang="en-US" sz="900" b="0" spc="-10" dirty="0">
                  <a:solidFill>
                    <a:srgbClr val="231F20"/>
                  </a:solidFill>
                  <a:latin typeface="微软雅黑" panose="020B0503020204020204" charset="-122"/>
                  <a:ea typeface="微软雅黑" panose="020B0503020204020204" charset="-122"/>
                  <a:cs typeface="Bahnschrift Light" panose="020B0502040204020203"/>
                </a:rPr>
                <a:t>er</a:t>
              </a:r>
              <a:r>
                <a:rPr sz="900" b="0" spc="-50" dirty="0">
                  <a:solidFill>
                    <a:srgbClr val="231F20"/>
                  </a:solidFill>
                  <a:latin typeface="微软雅黑" panose="020B0503020204020204" charset="-122"/>
                  <a:ea typeface="微软雅黑" panose="020B0503020204020204" charset="-122"/>
                  <a:cs typeface="Bahnschrift Light" panose="020B0502040204020203"/>
                </a:rPr>
                <a:t> </a:t>
              </a:r>
              <a:r>
                <a:rPr sz="900" b="0" spc="-10" dirty="0">
                  <a:solidFill>
                    <a:srgbClr val="231F20"/>
                  </a:solidFill>
                  <a:latin typeface="微软雅黑" panose="020B0503020204020204" charset="-122"/>
                  <a:ea typeface="微软雅黑" panose="020B0503020204020204" charset="-122"/>
                  <a:cs typeface="Bahnschrift Light" panose="020B0502040204020203"/>
                </a:rPr>
                <a:t>and</a:t>
              </a:r>
              <a:r>
                <a:rPr sz="900" b="0" spc="-50" dirty="0">
                  <a:solidFill>
                    <a:srgbClr val="231F20"/>
                  </a:solidFill>
                  <a:latin typeface="微软雅黑" panose="020B0503020204020204" charset="-122"/>
                  <a:ea typeface="微软雅黑" panose="020B0503020204020204" charset="-122"/>
                  <a:cs typeface="Bahnschrift Light" panose="020B0502040204020203"/>
                </a:rPr>
                <a:t> </a:t>
              </a:r>
              <a:r>
                <a:rPr lang="en-US" sz="900" b="0" spc="-50" dirty="0">
                  <a:solidFill>
                    <a:srgbClr val="231F20"/>
                  </a:solidFill>
                  <a:latin typeface="微软雅黑" panose="020B0503020204020204" charset="-122"/>
                  <a:ea typeface="微软雅黑" panose="020B0503020204020204" charset="-122"/>
                  <a:cs typeface="Bahnschrift Light" panose="020B0502040204020203"/>
                </a:rPr>
                <a:t>more </a:t>
              </a:r>
              <a:r>
                <a:rPr sz="900" b="0" spc="-10" dirty="0">
                  <a:solidFill>
                    <a:srgbClr val="231F20"/>
                  </a:solidFill>
                  <a:latin typeface="微软雅黑" panose="020B0503020204020204" charset="-122"/>
                  <a:ea typeface="微软雅黑" panose="020B0503020204020204" charset="-122"/>
                  <a:cs typeface="Bahnschrift Light" panose="020B0502040204020203"/>
                </a:rPr>
                <a:t>flexible</a:t>
              </a:r>
              <a:r>
                <a:rPr sz="900" b="0" spc="-50" dirty="0">
                  <a:solidFill>
                    <a:srgbClr val="231F20"/>
                  </a:solidFill>
                  <a:latin typeface="微软雅黑" panose="020B0503020204020204" charset="-122"/>
                  <a:ea typeface="微软雅黑" panose="020B0503020204020204" charset="-122"/>
                  <a:cs typeface="Bahnschrift Light" panose="020B0502040204020203"/>
                </a:rPr>
                <a:t> </a:t>
              </a:r>
              <a:r>
                <a:rPr sz="900" b="0" spc="-10" dirty="0">
                  <a:solidFill>
                    <a:srgbClr val="231F20"/>
                  </a:solidFill>
                  <a:latin typeface="微软雅黑" panose="020B0503020204020204" charset="-122"/>
                  <a:ea typeface="微软雅黑" panose="020B0503020204020204" charset="-122"/>
                  <a:cs typeface="Bahnschrift Light" panose="020B0502040204020203"/>
                </a:rPr>
                <a:t>than</a:t>
              </a:r>
              <a:r>
                <a:rPr sz="900" b="0" spc="-45" dirty="0">
                  <a:solidFill>
                    <a:srgbClr val="231F20"/>
                  </a:solidFill>
                  <a:latin typeface="微软雅黑" panose="020B0503020204020204" charset="-122"/>
                  <a:ea typeface="微软雅黑" panose="020B0503020204020204" charset="-122"/>
                  <a:cs typeface="Bahnschrift Light" panose="020B0502040204020203"/>
                </a:rPr>
                <a:t> </a:t>
              </a:r>
              <a:r>
                <a:rPr sz="900" b="0" spc="-10" dirty="0">
                  <a:solidFill>
                    <a:srgbClr val="231F20"/>
                  </a:solidFill>
                  <a:latin typeface="微软雅黑" panose="020B0503020204020204" charset="-122"/>
                  <a:ea typeface="微软雅黑" panose="020B0503020204020204" charset="-122"/>
                  <a:cs typeface="Bahnschrift Light" panose="020B0502040204020203"/>
                </a:rPr>
                <a:t>normal</a:t>
              </a:r>
              <a:r>
                <a:rPr sz="900" b="0" spc="-45" dirty="0">
                  <a:solidFill>
                    <a:srgbClr val="231F20"/>
                  </a:solidFill>
                  <a:latin typeface="微软雅黑" panose="020B0503020204020204" charset="-122"/>
                  <a:ea typeface="微软雅黑" panose="020B0503020204020204" charset="-122"/>
                  <a:cs typeface="Bahnschrift Light" panose="020B0502040204020203"/>
                </a:rPr>
                <a:t> </a:t>
              </a:r>
              <a:r>
                <a:rPr sz="900" b="0" spc="-10" dirty="0">
                  <a:solidFill>
                    <a:srgbClr val="231F20"/>
                  </a:solidFill>
                  <a:latin typeface="微软雅黑" panose="020B0503020204020204" charset="-122"/>
                  <a:ea typeface="微软雅黑" panose="020B0503020204020204" charset="-122"/>
                  <a:cs typeface="Bahnschrift Light" panose="020B0502040204020203"/>
                </a:rPr>
                <a:t>iron</a:t>
              </a:r>
              <a:r>
                <a:rPr sz="900" b="0" spc="-45" dirty="0">
                  <a:solidFill>
                    <a:srgbClr val="231F20"/>
                  </a:solidFill>
                  <a:latin typeface="微软雅黑" panose="020B0503020204020204" charset="-122"/>
                  <a:ea typeface="微软雅黑" panose="020B0503020204020204" charset="-122"/>
                  <a:cs typeface="Bahnschrift Light" panose="020B0502040204020203"/>
                </a:rPr>
                <a:t> </a:t>
              </a:r>
              <a:r>
                <a:rPr sz="900" b="0" spc="-15" dirty="0">
                  <a:solidFill>
                    <a:srgbClr val="231F20"/>
                  </a:solidFill>
                  <a:latin typeface="微软雅黑" panose="020B0503020204020204" charset="-122"/>
                  <a:ea typeface="微软雅黑" panose="020B0503020204020204" charset="-122"/>
                  <a:cs typeface="Bahnschrift Light" panose="020B0502040204020203"/>
                </a:rPr>
                <a:t>plate.</a:t>
              </a:r>
              <a:endParaRPr sz="900" b="0" spc="-15" dirty="0">
                <a:solidFill>
                  <a:srgbClr val="231F20"/>
                </a:solidFill>
                <a:latin typeface="微软雅黑" panose="020B0503020204020204" charset="-122"/>
                <a:ea typeface="微软雅黑" panose="020B0503020204020204" charset="-122"/>
                <a:cs typeface="Bahnschrift Light" panose="020B0502040204020203"/>
              </a:endParaRPr>
            </a:p>
            <a:p>
              <a:pPr marL="1523365" marR="75565">
                <a:lnSpc>
                  <a:spcPct val="130000"/>
                </a:lnSpc>
                <a:spcBef>
                  <a:spcPts val="70"/>
                </a:spcBef>
              </a:pPr>
              <a:endParaRPr sz="900">
                <a:latin typeface="微软雅黑" panose="020B0503020204020204" charset="-122"/>
                <a:ea typeface="微软雅黑" panose="020B0503020204020204" charset="-122"/>
                <a:cs typeface="Bahnschrift Light" panose="020B0502040204020203"/>
              </a:endParaRPr>
            </a:p>
          </p:txBody>
        </p:sp>
        <p:grpSp>
          <p:nvGrpSpPr>
            <p:cNvPr id="15" name="object 15"/>
            <p:cNvGrpSpPr/>
            <p:nvPr/>
          </p:nvGrpSpPr>
          <p:grpSpPr>
            <a:xfrm>
              <a:off x="1380" y="10031"/>
              <a:ext cx="1889" cy="1265"/>
              <a:chOff x="876212" y="6369530"/>
              <a:chExt cx="1199819" cy="803528"/>
            </a:xfrm>
          </p:grpSpPr>
          <p:sp>
            <p:nvSpPr>
              <p:cNvPr id="16" name="object 16"/>
              <p:cNvSpPr/>
              <p:nvPr/>
            </p:nvSpPr>
            <p:spPr>
              <a:xfrm>
                <a:off x="876212" y="6369530"/>
                <a:ext cx="1199819" cy="803528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/>
            </p:txBody>
          </p:sp>
          <p:sp>
            <p:nvSpPr>
              <p:cNvPr id="17" name="object 17"/>
              <p:cNvSpPr/>
              <p:nvPr/>
            </p:nvSpPr>
            <p:spPr>
              <a:xfrm>
                <a:off x="1579125" y="6600016"/>
                <a:ext cx="340360" cy="72390"/>
              </a:xfrm>
              <a:custGeom>
                <a:avLst/>
                <a:gdLst/>
                <a:ahLst/>
                <a:cxnLst/>
                <a:rect l="l" t="t" r="r" b="b"/>
                <a:pathLst>
                  <a:path w="340360" h="72390">
                    <a:moveTo>
                      <a:pt x="98784" y="0"/>
                    </a:moveTo>
                    <a:lnTo>
                      <a:pt x="55024" y="4698"/>
                    </a:lnTo>
                    <a:lnTo>
                      <a:pt x="17685" y="18164"/>
                    </a:lnTo>
                    <a:lnTo>
                      <a:pt x="0" y="38049"/>
                    </a:lnTo>
                    <a:lnTo>
                      <a:pt x="7819" y="56637"/>
                    </a:lnTo>
                    <a:lnTo>
                      <a:pt x="36243" y="69422"/>
                    </a:lnTo>
                    <a:lnTo>
                      <a:pt x="80372" y="71897"/>
                    </a:lnTo>
                    <a:lnTo>
                      <a:pt x="135094" y="61846"/>
                    </a:lnTo>
                    <a:lnTo>
                      <a:pt x="187219" y="45216"/>
                    </a:lnTo>
                    <a:lnTo>
                      <a:pt x="230507" y="28865"/>
                    </a:lnTo>
                    <a:lnTo>
                      <a:pt x="258718" y="19650"/>
                    </a:lnTo>
                    <a:lnTo>
                      <a:pt x="279323" y="15277"/>
                    </a:lnTo>
                    <a:lnTo>
                      <a:pt x="301843" y="10017"/>
                    </a:lnTo>
                    <a:lnTo>
                      <a:pt x="323089" y="5594"/>
                    </a:lnTo>
                    <a:lnTo>
                      <a:pt x="339871" y="3736"/>
                    </a:lnTo>
                    <a:lnTo>
                      <a:pt x="307308" y="4727"/>
                    </a:lnTo>
                    <a:lnTo>
                      <a:pt x="259136" y="4975"/>
                    </a:lnTo>
                    <a:lnTo>
                      <a:pt x="229918" y="4849"/>
                    </a:lnTo>
                    <a:lnTo>
                      <a:pt x="207810" y="4165"/>
                    </a:lnTo>
                    <a:lnTo>
                      <a:pt x="142815" y="526"/>
                    </a:lnTo>
                    <a:lnTo>
                      <a:pt x="98784" y="0"/>
                    </a:lnTo>
                    <a:close/>
                  </a:path>
                </a:pathLst>
              </a:custGeom>
              <a:solidFill>
                <a:srgbClr val="9E9E9E"/>
              </a:solidFill>
            </p:spPr>
            <p:txBody>
              <a:bodyPr wrap="square" lIns="0" tIns="0" rIns="0" bIns="0" rtlCol="0"/>
              <a:lstStyle/>
              <a:p/>
            </p:txBody>
          </p:sp>
          <p:sp>
            <p:nvSpPr>
              <p:cNvPr id="18" name="object 18"/>
              <p:cNvSpPr/>
              <p:nvPr/>
            </p:nvSpPr>
            <p:spPr>
              <a:xfrm>
                <a:off x="1586557" y="6389460"/>
                <a:ext cx="378638" cy="251997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/>
            </p:txBody>
          </p:sp>
        </p:grpSp>
      </p:grpSp>
      <p:sp>
        <p:nvSpPr>
          <p:cNvPr id="22" name="object 22"/>
          <p:cNvSpPr/>
          <p:nvPr/>
        </p:nvSpPr>
        <p:spPr>
          <a:xfrm>
            <a:off x="725714" y="2446432"/>
            <a:ext cx="713105" cy="0"/>
          </a:xfrm>
          <a:custGeom>
            <a:avLst/>
            <a:gdLst/>
            <a:ahLst/>
            <a:cxnLst/>
            <a:rect l="l" t="t" r="r" b="b"/>
            <a:pathLst>
              <a:path w="713105">
                <a:moveTo>
                  <a:pt x="0" y="0"/>
                </a:moveTo>
                <a:lnTo>
                  <a:pt x="712800" y="0"/>
                </a:lnTo>
              </a:path>
            </a:pathLst>
          </a:custGeom>
          <a:ln w="25400">
            <a:solidFill>
              <a:srgbClr val="F4BF38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28" name="组合 27"/>
          <p:cNvGrpSpPr/>
          <p:nvPr/>
        </p:nvGrpSpPr>
        <p:grpSpPr>
          <a:xfrm>
            <a:off x="728345" y="7428230"/>
            <a:ext cx="6107430" cy="1019810"/>
            <a:chOff x="1144" y="11852"/>
            <a:chExt cx="9618" cy="1606"/>
          </a:xfrm>
        </p:grpSpPr>
        <p:sp>
          <p:nvSpPr>
            <p:cNvPr id="7" name="object 7"/>
            <p:cNvSpPr txBox="1"/>
            <p:nvPr/>
          </p:nvSpPr>
          <p:spPr>
            <a:xfrm>
              <a:off x="1144" y="11852"/>
              <a:ext cx="9618" cy="1606"/>
            </a:xfrm>
            <a:prstGeom prst="rect">
              <a:avLst/>
            </a:prstGeom>
            <a:ln w="12700">
              <a:solidFill>
                <a:srgbClr val="D1D3D4"/>
              </a:solidFill>
            </a:ln>
          </p:spPr>
          <p:txBody>
            <a:bodyPr vert="horz" wrap="square" lIns="0" tIns="179705" rIns="179705" bIns="107950" rtlCol="0">
              <a:spAutoFit/>
            </a:bodyPr>
            <a:lstStyle/>
            <a:p>
              <a:pPr marL="1523365" algn="just">
                <a:lnSpc>
                  <a:spcPct val="100000"/>
                </a:lnSpc>
                <a:spcBef>
                  <a:spcPts val="980"/>
                </a:spcBef>
              </a:pPr>
              <a:r>
                <a:rPr lang="en-US" sz="1200" b="1" spc="-30" dirty="0">
                  <a:solidFill>
                    <a:srgbClr val="231F20"/>
                  </a:solidFill>
                  <a:latin typeface="微软雅黑" panose="020B0503020204020204" charset="-122"/>
                  <a:ea typeface="微软雅黑" panose="020B0503020204020204" charset="-122"/>
                  <a:cs typeface="Bahnschrift Light" panose="020B0502040204020203"/>
                </a:rPr>
                <a:t>Water Resistant Cow Leather Upper </a:t>
              </a:r>
              <a:r>
                <a:rPr sz="1200" b="1" dirty="0">
                  <a:solidFill>
                    <a:srgbClr val="FFCB04"/>
                  </a:solidFill>
                  <a:latin typeface="微软雅黑" panose="020B0503020204020204" charset="-122"/>
                  <a:ea typeface="微软雅黑" panose="020B0503020204020204" charset="-122"/>
                  <a:cs typeface="Bahnschrift Light" panose="020B0502040204020203"/>
                </a:rPr>
                <a:t>• </a:t>
              </a:r>
              <a:r>
                <a:rPr sz="1200" b="1" spc="-25" dirty="0">
                  <a:solidFill>
                    <a:srgbClr val="FFCB04"/>
                  </a:solidFill>
                  <a:latin typeface="微软雅黑" panose="020B0503020204020204" charset="-122"/>
                  <a:ea typeface="微软雅黑" panose="020B0503020204020204" charset="-122"/>
                  <a:cs typeface="Bahnschrift Light" panose="020B0502040204020203"/>
                </a:rPr>
                <a:t>CE </a:t>
              </a:r>
              <a:r>
                <a:rPr sz="1200" b="1" spc="-20" dirty="0">
                  <a:solidFill>
                    <a:srgbClr val="FFCB04"/>
                  </a:solidFill>
                  <a:latin typeface="微软雅黑" panose="020B0503020204020204" charset="-122"/>
                  <a:ea typeface="微软雅黑" panose="020B0503020204020204" charset="-122"/>
                  <a:cs typeface="Bahnschrift Light" panose="020B0502040204020203"/>
                </a:rPr>
                <a:t>EN </a:t>
              </a:r>
              <a:r>
                <a:rPr sz="1200" b="1" spc="-35" dirty="0">
                  <a:solidFill>
                    <a:srgbClr val="FFCB04"/>
                  </a:solidFill>
                  <a:latin typeface="微软雅黑" panose="020B0503020204020204" charset="-122"/>
                  <a:ea typeface="微软雅黑" panose="020B0503020204020204" charset="-122"/>
                  <a:cs typeface="Bahnschrift Light" panose="020B0502040204020203"/>
                </a:rPr>
                <a:t>ISO</a:t>
              </a:r>
              <a:r>
                <a:rPr sz="1200" b="1" spc="-30" dirty="0">
                  <a:solidFill>
                    <a:srgbClr val="FFCB04"/>
                  </a:solidFill>
                  <a:latin typeface="微软雅黑" panose="020B0503020204020204" charset="-122"/>
                  <a:ea typeface="微软雅黑" panose="020B0503020204020204" charset="-122"/>
                  <a:cs typeface="Bahnschrift Light" panose="020B0502040204020203"/>
                </a:rPr>
                <a:t> </a:t>
              </a:r>
              <a:r>
                <a:rPr sz="1200" b="1" spc="-35" dirty="0">
                  <a:solidFill>
                    <a:srgbClr val="FFCB04"/>
                  </a:solidFill>
                  <a:latin typeface="微软雅黑" panose="020B0503020204020204" charset="-122"/>
                  <a:ea typeface="微软雅黑" panose="020B0503020204020204" charset="-122"/>
                  <a:cs typeface="Bahnschrift Light" panose="020B0502040204020203"/>
                </a:rPr>
                <a:t>20345:2011</a:t>
              </a:r>
              <a:endParaRPr sz="1200" b="1">
                <a:latin typeface="微软雅黑" panose="020B0503020204020204" charset="-122"/>
                <a:ea typeface="微软雅黑" panose="020B0503020204020204" charset="-122"/>
                <a:cs typeface="Bahnschrift Light" panose="020B0502040204020203"/>
              </a:endParaRPr>
            </a:p>
            <a:p>
              <a:pPr marL="1523365" marR="76835" algn="just">
                <a:lnSpc>
                  <a:spcPct val="130000"/>
                </a:lnSpc>
                <a:spcBef>
                  <a:spcPts val="70"/>
                </a:spcBef>
              </a:pPr>
              <a:r>
                <a:rPr lang="en-US" sz="900" b="0" spc="-15" dirty="0">
                  <a:solidFill>
                    <a:srgbClr val="231F20"/>
                  </a:solidFill>
                  <a:latin typeface="微软雅黑" panose="020B0503020204020204" charset="-122"/>
                  <a:ea typeface="微软雅黑" panose="020B0503020204020204" charset="-122"/>
                  <a:cs typeface="Bahnschrift Light" panose="020B0502040204020203"/>
                </a:rPr>
                <a:t>High quality cow embossed leather with thickness 1.6-1.8mm. It is treated with water resistant coating to protect feet from raining workday. Tear strength is required 10% higher than Europe test requirement, to reach longer lifespan. </a:t>
              </a:r>
              <a:endParaRPr sz="900" b="0" spc="-10" dirty="0">
                <a:solidFill>
                  <a:srgbClr val="231F20"/>
                </a:solidFill>
                <a:latin typeface="微软雅黑" panose="020B0503020204020204" charset="-122"/>
                <a:ea typeface="微软雅黑" panose="020B0503020204020204" charset="-122"/>
                <a:cs typeface="Bahnschrift Light" panose="020B0502040204020203"/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2542" y="11981"/>
              <a:ext cx="499" cy="498"/>
            </a:xfrm>
            <a:prstGeom prst="rect">
              <a:avLst/>
            </a:prstGeom>
            <a:blipFill rotWithShape="1"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2" name="文本框 31"/>
          <p:cNvSpPr txBox="1"/>
          <p:nvPr/>
        </p:nvSpPr>
        <p:spPr>
          <a:xfrm>
            <a:off x="705485" y="2595880"/>
            <a:ext cx="6130290" cy="17424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marL="18415" algn="l">
              <a:lnSpc>
                <a:spcPct val="140000"/>
              </a:lnSpc>
            </a:pPr>
            <a:r>
              <a:rPr sz="900" dirty="0">
                <a:solidFill>
                  <a:srgbClr val="231F20"/>
                </a:solidFill>
                <a:latin typeface="微软雅黑" panose="020B0503020204020204" charset="-122"/>
                <a:ea typeface="微软雅黑" panose="020B0503020204020204" charset="-122"/>
                <a:cs typeface="Bahnschrift Light SemiCondensed" panose="020B0502040204020203"/>
                <a:sym typeface="+mn-ea"/>
              </a:rPr>
              <a:t>Upper</a:t>
            </a:r>
            <a:r>
              <a:rPr lang="en-US" sz="900" dirty="0">
                <a:solidFill>
                  <a:srgbClr val="231F20"/>
                </a:solidFill>
                <a:latin typeface="微软雅黑" panose="020B0503020204020204" charset="-122"/>
                <a:ea typeface="微软雅黑" panose="020B0503020204020204" charset="-122"/>
                <a:cs typeface="Bahnschrift Light SemiCondensed" panose="020B0502040204020203"/>
                <a:sym typeface="+mn-ea"/>
              </a:rPr>
              <a:t> : </a:t>
            </a:r>
            <a:r>
              <a:rPr sz="900" dirty="0">
                <a:solidFill>
                  <a:srgbClr val="231F20"/>
                </a:solidFill>
                <a:latin typeface="微软雅黑" panose="020B0503020204020204" charset="-122"/>
                <a:ea typeface="微软雅黑" panose="020B0503020204020204" charset="-122"/>
                <a:cs typeface="Bahnschrift Light SemiCondensed" panose="020B0502040204020203"/>
                <a:sym typeface="+mn-ea"/>
              </a:rPr>
              <a:t>High Quality Water Resistant Cow Leather</a:t>
            </a:r>
            <a:endParaRPr sz="900" dirty="0">
              <a:solidFill>
                <a:srgbClr val="231F20"/>
              </a:solidFill>
              <a:latin typeface="微软雅黑" panose="020B0503020204020204" charset="-122"/>
              <a:ea typeface="微软雅黑" panose="020B0503020204020204" charset="-122"/>
              <a:cs typeface="Bahnschrift Light SemiCondensed" panose="020B0502040204020203"/>
              <a:sym typeface="+mn-ea"/>
            </a:endParaRPr>
          </a:p>
          <a:p>
            <a:pPr marL="18415" algn="l">
              <a:lnSpc>
                <a:spcPct val="140000"/>
              </a:lnSpc>
            </a:pPr>
            <a:r>
              <a:rPr sz="900" dirty="0">
                <a:solidFill>
                  <a:srgbClr val="231F20"/>
                </a:solidFill>
                <a:latin typeface="微软雅黑" panose="020B0503020204020204" charset="-122"/>
                <a:ea typeface="微软雅黑" panose="020B0503020204020204" charset="-122"/>
                <a:cs typeface="Bahnschrift Light SemiCondensed" panose="020B0502040204020203"/>
                <a:sym typeface="+mn-ea"/>
              </a:rPr>
              <a:t>Lining :</a:t>
            </a:r>
            <a:r>
              <a:rPr lang="en-US" sz="900" dirty="0">
                <a:solidFill>
                  <a:srgbClr val="231F20"/>
                </a:solidFill>
                <a:latin typeface="微软雅黑" panose="020B0503020204020204" charset="-122"/>
                <a:ea typeface="微软雅黑" panose="020B0503020204020204" charset="-122"/>
                <a:cs typeface="Bahnschrift Light SemiCondensed" panose="020B0502040204020203"/>
                <a:sym typeface="+mn-ea"/>
              </a:rPr>
              <a:t> </a:t>
            </a:r>
            <a:r>
              <a:rPr sz="900" dirty="0">
                <a:solidFill>
                  <a:srgbClr val="231F20"/>
                </a:solidFill>
                <a:latin typeface="微软雅黑" panose="020B0503020204020204" charset="-122"/>
                <a:ea typeface="微软雅黑" panose="020B0503020204020204" charset="-122"/>
                <a:cs typeface="Bahnschrift Light SemiCondensed" panose="020B0502040204020203"/>
                <a:sym typeface="+mn-ea"/>
              </a:rPr>
              <a:t>Breathable Sandwich Air Mesh</a:t>
            </a:r>
            <a:endParaRPr sz="900" dirty="0">
              <a:solidFill>
                <a:srgbClr val="231F20"/>
              </a:solidFill>
              <a:latin typeface="微软雅黑" panose="020B0503020204020204" charset="-122"/>
              <a:ea typeface="微软雅黑" panose="020B0503020204020204" charset="-122"/>
              <a:cs typeface="Bahnschrift Light SemiCondensed" panose="020B0502040204020203"/>
              <a:sym typeface="+mn-ea"/>
            </a:endParaRPr>
          </a:p>
          <a:p>
            <a:pPr marL="18415" algn="l">
              <a:lnSpc>
                <a:spcPct val="140000"/>
              </a:lnSpc>
            </a:pPr>
            <a:r>
              <a:rPr sz="900" dirty="0">
                <a:solidFill>
                  <a:srgbClr val="231F20"/>
                </a:solidFill>
                <a:latin typeface="微软雅黑" panose="020B0503020204020204" charset="-122"/>
                <a:ea typeface="微软雅黑" panose="020B0503020204020204" charset="-122"/>
                <a:cs typeface="Bahnschrift Light SemiCondensed" panose="020B0502040204020203"/>
                <a:sym typeface="+mn-ea"/>
              </a:rPr>
              <a:t>Insole :</a:t>
            </a:r>
            <a:r>
              <a:rPr lang="en-US" sz="900" dirty="0">
                <a:solidFill>
                  <a:srgbClr val="231F20"/>
                </a:solidFill>
                <a:latin typeface="微软雅黑" panose="020B0503020204020204" charset="-122"/>
                <a:ea typeface="微软雅黑" panose="020B0503020204020204" charset="-122"/>
                <a:cs typeface="Bahnschrift Light SemiCondensed" panose="020B0502040204020203"/>
                <a:sym typeface="+mn-ea"/>
              </a:rPr>
              <a:t> </a:t>
            </a:r>
            <a:r>
              <a:rPr sz="900" dirty="0">
                <a:solidFill>
                  <a:srgbClr val="231F20"/>
                </a:solidFill>
                <a:latin typeface="微软雅黑" panose="020B0503020204020204" charset="-122"/>
                <a:ea typeface="微软雅黑" panose="020B0503020204020204" charset="-122"/>
                <a:cs typeface="Bahnschrift Light SemiCondensed" panose="020B0502040204020203"/>
                <a:sym typeface="+mn-ea"/>
              </a:rPr>
              <a:t>Comfortable </a:t>
            </a:r>
            <a:r>
              <a:rPr lang="en-US" sz="900" dirty="0">
                <a:solidFill>
                  <a:srgbClr val="231F20"/>
                </a:solidFill>
                <a:latin typeface="微软雅黑" panose="020B0503020204020204" charset="-122"/>
                <a:ea typeface="微软雅黑" panose="020B0503020204020204" charset="-122"/>
                <a:cs typeface="Bahnschrift Light SemiCondensed" panose="020B0502040204020203"/>
                <a:sym typeface="+mn-ea"/>
              </a:rPr>
              <a:t>EVA</a:t>
            </a:r>
            <a:r>
              <a:rPr sz="900" dirty="0">
                <a:solidFill>
                  <a:srgbClr val="231F20"/>
                </a:solidFill>
                <a:latin typeface="微软雅黑" panose="020B0503020204020204" charset="-122"/>
                <a:ea typeface="微软雅黑" panose="020B0503020204020204" charset="-122"/>
                <a:cs typeface="Bahnschrift Light SemiCondensed" panose="020B0502040204020203"/>
                <a:sym typeface="+mn-ea"/>
              </a:rPr>
              <a:t> Coated </a:t>
            </a:r>
            <a:r>
              <a:rPr lang="en-US" sz="900" dirty="0">
                <a:solidFill>
                  <a:srgbClr val="231F20"/>
                </a:solidFill>
                <a:latin typeface="微软雅黑" panose="020B0503020204020204" charset="-122"/>
                <a:ea typeface="微软雅黑" panose="020B0503020204020204" charset="-122"/>
                <a:cs typeface="Bahnschrift Light SemiCondensed" panose="020B0502040204020203"/>
                <a:sym typeface="+mn-ea"/>
              </a:rPr>
              <a:t>Mesh</a:t>
            </a:r>
            <a:endParaRPr sz="900" dirty="0">
              <a:solidFill>
                <a:srgbClr val="231F20"/>
              </a:solidFill>
              <a:latin typeface="微软雅黑" panose="020B0503020204020204" charset="-122"/>
              <a:ea typeface="微软雅黑" panose="020B0503020204020204" charset="-122"/>
              <a:cs typeface="Bahnschrift Light SemiCondensed" panose="020B0502040204020203"/>
              <a:sym typeface="+mn-ea"/>
            </a:endParaRPr>
          </a:p>
          <a:p>
            <a:pPr marL="18415" algn="l">
              <a:lnSpc>
                <a:spcPct val="140000"/>
              </a:lnSpc>
            </a:pPr>
            <a:r>
              <a:rPr sz="900" dirty="0">
                <a:solidFill>
                  <a:srgbClr val="231F20"/>
                </a:solidFill>
                <a:latin typeface="微软雅黑" panose="020B0503020204020204" charset="-122"/>
                <a:ea typeface="微软雅黑" panose="020B0503020204020204" charset="-122"/>
                <a:cs typeface="Bahnschrift Light SemiCondensed" panose="020B0502040204020203"/>
                <a:sym typeface="+mn-ea"/>
              </a:rPr>
              <a:t>Outsole : PU/</a:t>
            </a:r>
            <a:r>
              <a:rPr lang="en-US" sz="900" dirty="0">
                <a:solidFill>
                  <a:srgbClr val="231F20"/>
                </a:solidFill>
                <a:latin typeface="微软雅黑" panose="020B0503020204020204" charset="-122"/>
                <a:ea typeface="微软雅黑" panose="020B0503020204020204" charset="-122"/>
                <a:cs typeface="Bahnschrift Light SemiCondensed" panose="020B0502040204020203"/>
                <a:sym typeface="+mn-ea"/>
              </a:rPr>
              <a:t>Rubber Injection</a:t>
            </a:r>
            <a:endParaRPr sz="900" dirty="0">
              <a:solidFill>
                <a:srgbClr val="231F20"/>
              </a:solidFill>
              <a:latin typeface="微软雅黑" panose="020B0503020204020204" charset="-122"/>
              <a:ea typeface="微软雅黑" panose="020B0503020204020204" charset="-122"/>
              <a:cs typeface="Bahnschrift Light SemiCondensed" panose="020B0502040204020203"/>
              <a:sym typeface="+mn-ea"/>
            </a:endParaRPr>
          </a:p>
          <a:p>
            <a:pPr marL="18415" algn="l">
              <a:lnSpc>
                <a:spcPct val="140000"/>
              </a:lnSpc>
            </a:pPr>
            <a:r>
              <a:rPr lang="en-US" sz="900" dirty="0">
                <a:solidFill>
                  <a:srgbClr val="231F20"/>
                </a:solidFill>
                <a:latin typeface="微软雅黑" panose="020B0503020204020204" charset="-122"/>
                <a:ea typeface="微软雅黑" panose="020B0503020204020204" charset="-122"/>
                <a:cs typeface="Bahnschrift Light SemiCondensed" panose="020B0502040204020203"/>
                <a:sym typeface="+mn-ea"/>
              </a:rPr>
              <a:t>Toecap : Steel Toecap</a:t>
            </a:r>
            <a:endParaRPr lang="en-US" sz="900" dirty="0">
              <a:solidFill>
                <a:srgbClr val="231F20"/>
              </a:solidFill>
              <a:latin typeface="微软雅黑" panose="020B0503020204020204" charset="-122"/>
              <a:ea typeface="微软雅黑" panose="020B0503020204020204" charset="-122"/>
              <a:cs typeface="Bahnschrift Light SemiCondensed" panose="020B0502040204020203"/>
              <a:sym typeface="+mn-ea"/>
            </a:endParaRPr>
          </a:p>
          <a:p>
            <a:pPr marL="18415" algn="l">
              <a:lnSpc>
                <a:spcPct val="140000"/>
              </a:lnSpc>
            </a:pPr>
            <a:r>
              <a:rPr lang="en-US" sz="900" dirty="0">
                <a:solidFill>
                  <a:srgbClr val="231F20"/>
                </a:solidFill>
                <a:latin typeface="微软雅黑" panose="020B0503020204020204" charset="-122"/>
                <a:ea typeface="微软雅黑" panose="020B0503020204020204" charset="-122"/>
                <a:cs typeface="Bahnschrift Light SemiCondensed" panose="020B0502040204020203"/>
                <a:sym typeface="+mn-ea"/>
              </a:rPr>
              <a:t>Penetration : Steel Midsole Plate</a:t>
            </a:r>
            <a:endParaRPr sz="900" dirty="0">
              <a:solidFill>
                <a:srgbClr val="231F20"/>
              </a:solidFill>
              <a:latin typeface="微软雅黑" panose="020B0503020204020204" charset="-122"/>
              <a:ea typeface="微软雅黑" panose="020B0503020204020204" charset="-122"/>
              <a:cs typeface="Bahnschrift Light SemiCondensed" panose="020B0502040204020203"/>
              <a:sym typeface="+mn-ea"/>
            </a:endParaRPr>
          </a:p>
          <a:p>
            <a:pPr marL="18415" algn="l">
              <a:lnSpc>
                <a:spcPct val="140000"/>
              </a:lnSpc>
            </a:pPr>
            <a:r>
              <a:rPr sz="900" dirty="0">
                <a:solidFill>
                  <a:srgbClr val="231F20"/>
                </a:solidFill>
                <a:latin typeface="微软雅黑" panose="020B0503020204020204" charset="-122"/>
                <a:ea typeface="微软雅黑" panose="020B0503020204020204" charset="-122"/>
                <a:cs typeface="Bahnschrift Light SemiCondensed" panose="020B0502040204020203"/>
                <a:sym typeface="+mn-ea"/>
              </a:rPr>
              <a:t>Size : EU 37-47#, UK 3-13#</a:t>
            </a:r>
            <a:r>
              <a:rPr lang="en-US" sz="900" dirty="0">
                <a:solidFill>
                  <a:srgbClr val="231F20"/>
                </a:solidFill>
                <a:latin typeface="微软雅黑" panose="020B0503020204020204" charset="-122"/>
                <a:ea typeface="微软雅黑" panose="020B0503020204020204" charset="-122"/>
                <a:cs typeface="Bahnschrift Light SemiCondensed" panose="020B0502040204020203"/>
                <a:sym typeface="+mn-ea"/>
              </a:rPr>
              <a:t>, </a:t>
            </a:r>
            <a:r>
              <a:rPr lang="en-US" altLang="zh-CN" sz="900" dirty="0">
                <a:solidFill>
                  <a:srgbClr val="231F20"/>
                </a:solidFill>
                <a:latin typeface="微软雅黑" panose="020B0503020204020204" charset="-122"/>
                <a:ea typeface="微软雅黑" panose="020B0503020204020204" charset="-122"/>
                <a:cs typeface="Bahnschrift Light SemiCondensed" panose="020B0502040204020203"/>
                <a:sym typeface="+mn-ea"/>
              </a:rPr>
              <a:t>US4-14#</a:t>
            </a:r>
            <a:endParaRPr sz="900" dirty="0">
              <a:solidFill>
                <a:srgbClr val="231F20"/>
              </a:solidFill>
              <a:latin typeface="微软雅黑" panose="020B0503020204020204" charset="-122"/>
              <a:ea typeface="微软雅黑" panose="020B0503020204020204" charset="-122"/>
              <a:cs typeface="Bahnschrift Light SemiCondensed" panose="020B0502040204020203"/>
              <a:sym typeface="+mn-ea"/>
            </a:endParaRPr>
          </a:p>
          <a:p>
            <a:pPr marL="18415" algn="l">
              <a:lnSpc>
                <a:spcPct val="140000"/>
              </a:lnSpc>
            </a:pPr>
            <a:r>
              <a:rPr sz="900" dirty="0">
                <a:solidFill>
                  <a:srgbClr val="231F20"/>
                </a:solidFill>
                <a:latin typeface="微软雅黑" panose="020B0503020204020204" charset="-122"/>
                <a:ea typeface="微软雅黑" panose="020B0503020204020204" charset="-122"/>
                <a:cs typeface="Bahnschrift Light SemiCondensed" panose="020B0502040204020203"/>
                <a:sym typeface="+mn-ea"/>
              </a:rPr>
              <a:t>CE EN ISO 20345:2011 </a:t>
            </a:r>
            <a:r>
              <a:rPr lang="en-US" sz="900" dirty="0">
                <a:solidFill>
                  <a:srgbClr val="231F20"/>
                </a:solidFill>
                <a:latin typeface="微软雅黑" panose="020B0503020204020204" charset="-122"/>
                <a:ea typeface="微软雅黑" panose="020B0503020204020204" charset="-122"/>
                <a:cs typeface="Bahnschrift Light SemiCondensed" panose="020B0502040204020203"/>
                <a:sym typeface="+mn-ea"/>
              </a:rPr>
              <a:t>S3 SRC</a:t>
            </a:r>
            <a:endParaRPr lang="en-US" sz="900" dirty="0">
              <a:solidFill>
                <a:srgbClr val="231F20"/>
              </a:solidFill>
              <a:latin typeface="微软雅黑" panose="020B0503020204020204" charset="-122"/>
              <a:ea typeface="微软雅黑" panose="020B0503020204020204" charset="-122"/>
              <a:cs typeface="Bahnschrift Light SemiCondensed" panose="020B0502040204020203"/>
              <a:sym typeface="+mn-ea"/>
            </a:endParaRPr>
          </a:p>
          <a:p>
            <a:pPr marL="18415" algn="l">
              <a:lnSpc>
                <a:spcPct val="140000"/>
              </a:lnSpc>
            </a:pPr>
            <a:r>
              <a:rPr lang="en-US" sz="900" dirty="0">
                <a:solidFill>
                  <a:srgbClr val="231F20"/>
                </a:solidFill>
                <a:latin typeface="微软雅黑" panose="020B0503020204020204" charset="-122"/>
                <a:ea typeface="微软雅黑" panose="020B0503020204020204" charset="-122"/>
                <a:cs typeface="Bahnschrift Light SemiCondensed" panose="020B0502040204020203"/>
                <a:sym typeface="+mn-ea"/>
              </a:rPr>
              <a:t>Application : Construction, Logistics, Mechanics, Glasses Installation, Factory Workshop, Garage etc</a:t>
            </a:r>
            <a:endParaRPr lang="en-US" sz="900" dirty="0">
              <a:solidFill>
                <a:srgbClr val="231F20"/>
              </a:solidFill>
              <a:latin typeface="微软雅黑" panose="020B0503020204020204" charset="-122"/>
              <a:ea typeface="微软雅黑" panose="020B0503020204020204" charset="-122"/>
              <a:cs typeface="Bahnschrift Light SemiCondensed" panose="020B0502040204020203"/>
              <a:sym typeface="+mn-ea"/>
            </a:endParaRPr>
          </a:p>
        </p:txBody>
      </p:sp>
      <p:grpSp>
        <p:nvGrpSpPr>
          <p:cNvPr id="76" name="组合 75"/>
          <p:cNvGrpSpPr>
            <a:grpSpLocks noChangeAspect="1"/>
          </p:cNvGrpSpPr>
          <p:nvPr/>
        </p:nvGrpSpPr>
        <p:grpSpPr>
          <a:xfrm>
            <a:off x="795655" y="4460240"/>
            <a:ext cx="5943600" cy="612000"/>
            <a:chOff x="1052" y="7098"/>
            <a:chExt cx="8255" cy="850"/>
          </a:xfrm>
        </p:grpSpPr>
        <p:pic>
          <p:nvPicPr>
            <p:cNvPr id="25" name="图片 24" descr="icon_01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>
            <a:xfrm>
              <a:off x="1052" y="7098"/>
              <a:ext cx="596" cy="850"/>
            </a:xfrm>
            <a:prstGeom prst="rect">
              <a:avLst/>
            </a:prstGeom>
          </p:spPr>
        </p:pic>
        <p:pic>
          <p:nvPicPr>
            <p:cNvPr id="68" name="图片 67" descr="icon_02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2009" y="7098"/>
              <a:ext cx="595" cy="850"/>
            </a:xfrm>
            <a:prstGeom prst="rect">
              <a:avLst/>
            </a:prstGeom>
          </p:spPr>
        </p:pic>
        <p:pic>
          <p:nvPicPr>
            <p:cNvPr id="69" name="图片 68" descr="icon_03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>
            <a:xfrm>
              <a:off x="2966" y="7098"/>
              <a:ext cx="595" cy="850"/>
            </a:xfrm>
            <a:prstGeom prst="rect">
              <a:avLst/>
            </a:prstGeom>
          </p:spPr>
        </p:pic>
        <p:pic>
          <p:nvPicPr>
            <p:cNvPr id="70" name="图片 69" descr="icon_04"/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>
            <a:xfrm>
              <a:off x="3923" y="7098"/>
              <a:ext cx="595" cy="850"/>
            </a:xfrm>
            <a:prstGeom prst="rect">
              <a:avLst/>
            </a:prstGeom>
          </p:spPr>
        </p:pic>
        <p:pic>
          <p:nvPicPr>
            <p:cNvPr id="71" name="图片 70" descr="icon_05"/>
            <p:cNvPicPr>
              <a:picLocks noChangeAspect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>
            <a:xfrm>
              <a:off x="5837" y="7098"/>
              <a:ext cx="599" cy="850"/>
            </a:xfrm>
            <a:prstGeom prst="rect">
              <a:avLst/>
            </a:prstGeom>
          </p:spPr>
        </p:pic>
        <p:pic>
          <p:nvPicPr>
            <p:cNvPr id="72" name="图片 71" descr="icon_06"/>
            <p:cNvPicPr>
              <a:picLocks noChangeAspect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>
            <a:xfrm>
              <a:off x="4880" y="7098"/>
              <a:ext cx="595" cy="850"/>
            </a:xfrm>
            <a:prstGeom prst="rect">
              <a:avLst/>
            </a:prstGeom>
          </p:spPr>
        </p:pic>
        <p:pic>
          <p:nvPicPr>
            <p:cNvPr id="73" name="图片 72" descr="icon_07"/>
            <p:cNvPicPr>
              <a:picLocks noChangeAspect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>
            <a:xfrm>
              <a:off x="6799" y="7098"/>
              <a:ext cx="595" cy="850"/>
            </a:xfrm>
            <a:prstGeom prst="rect">
              <a:avLst/>
            </a:prstGeom>
          </p:spPr>
        </p:pic>
        <p:pic>
          <p:nvPicPr>
            <p:cNvPr id="74" name="图片 73" descr="icon_08"/>
            <p:cNvPicPr>
              <a:picLocks noChangeAspect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>
            <a:xfrm>
              <a:off x="7756" y="7098"/>
              <a:ext cx="595" cy="850"/>
            </a:xfrm>
            <a:prstGeom prst="rect">
              <a:avLst/>
            </a:prstGeom>
          </p:spPr>
        </p:pic>
        <p:pic>
          <p:nvPicPr>
            <p:cNvPr id="75" name="图片 74" descr="icon_09"/>
            <p:cNvPicPr>
              <a:picLocks noChangeAspect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>
            <a:xfrm>
              <a:off x="8713" y="7098"/>
              <a:ext cx="595" cy="850"/>
            </a:xfrm>
            <a:prstGeom prst="rect">
              <a:avLst/>
            </a:prstGeom>
          </p:spPr>
        </p:pic>
      </p:grpSp>
      <p:grpSp>
        <p:nvGrpSpPr>
          <p:cNvPr id="52" name="组合 51"/>
          <p:cNvGrpSpPr/>
          <p:nvPr/>
        </p:nvGrpSpPr>
        <p:grpSpPr>
          <a:xfrm>
            <a:off x="728345" y="8546465"/>
            <a:ext cx="6107430" cy="936625"/>
            <a:chOff x="1262" y="13875"/>
            <a:chExt cx="9618" cy="1475"/>
          </a:xfrm>
        </p:grpSpPr>
        <p:sp>
          <p:nvSpPr>
            <p:cNvPr id="20" name="object 6"/>
            <p:cNvSpPr txBox="1"/>
            <p:nvPr/>
          </p:nvSpPr>
          <p:spPr>
            <a:xfrm>
              <a:off x="1262" y="13875"/>
              <a:ext cx="9618" cy="1475"/>
            </a:xfrm>
            <a:prstGeom prst="rect">
              <a:avLst/>
            </a:prstGeom>
            <a:ln w="12700">
              <a:solidFill>
                <a:srgbClr val="D1D3D4"/>
              </a:solidFill>
            </a:ln>
          </p:spPr>
          <p:txBody>
            <a:bodyPr vert="horz" wrap="square" lIns="0" tIns="96520" rIns="179705" bIns="107950" rtlCol="0">
              <a:spAutoFit/>
            </a:bodyPr>
            <a:p>
              <a:pPr marL="1523365" lvl="0" algn="l">
                <a:lnSpc>
                  <a:spcPct val="100000"/>
                </a:lnSpc>
                <a:spcBef>
                  <a:spcPts val="760"/>
                </a:spcBef>
              </a:pPr>
              <a:r>
                <a:rPr lang="en-US" sz="1200" b="1" spc="-25" dirty="0">
                  <a:solidFill>
                    <a:srgbClr val="231F20"/>
                  </a:solidFill>
                  <a:latin typeface="微软雅黑" panose="020B0503020204020204" charset="-122"/>
                  <a:ea typeface="微软雅黑" panose="020B0503020204020204" charset="-122"/>
                  <a:cs typeface="Bahnschrift Light" panose="020B0502040204020203"/>
                </a:rPr>
                <a:t>Heavy Duty </a:t>
              </a:r>
              <a:r>
                <a:rPr sz="1200" b="1" spc="-25" dirty="0">
                  <a:solidFill>
                    <a:srgbClr val="231F20"/>
                  </a:solidFill>
                  <a:latin typeface="微软雅黑" panose="020B0503020204020204" charset="-122"/>
                  <a:ea typeface="微软雅黑" panose="020B0503020204020204" charset="-122"/>
                  <a:cs typeface="Bahnschrift Light" panose="020B0502040204020203"/>
                </a:rPr>
                <a:t>PU</a:t>
              </a:r>
              <a:r>
                <a:rPr lang="en-US" sz="1200" b="1" spc="-25" dirty="0">
                  <a:solidFill>
                    <a:srgbClr val="231F20"/>
                  </a:solidFill>
                  <a:latin typeface="微软雅黑" panose="020B0503020204020204" charset="-122"/>
                  <a:ea typeface="微软雅黑" panose="020B0503020204020204" charset="-122"/>
                  <a:cs typeface="Bahnschrift Light" panose="020B0502040204020203"/>
                </a:rPr>
                <a:t>/Rubber</a:t>
              </a:r>
              <a:r>
                <a:rPr sz="1200" b="1" spc="-35" dirty="0">
                  <a:solidFill>
                    <a:srgbClr val="231F20"/>
                  </a:solidFill>
                  <a:latin typeface="微软雅黑" panose="020B0503020204020204" charset="-122"/>
                  <a:ea typeface="微软雅黑" panose="020B0503020204020204" charset="-122"/>
                  <a:cs typeface="Bahnschrift Light" panose="020B0502040204020203"/>
                </a:rPr>
                <a:t> Outsole </a:t>
              </a:r>
              <a:r>
                <a:rPr sz="1200" b="1" dirty="0">
                  <a:solidFill>
                    <a:srgbClr val="FFCB04"/>
                  </a:solidFill>
                  <a:latin typeface="微软雅黑" panose="020B0503020204020204" charset="-122"/>
                  <a:ea typeface="微软雅黑" panose="020B0503020204020204" charset="-122"/>
                  <a:cs typeface="Bahnschrift Light" panose="020B0502040204020203"/>
                </a:rPr>
                <a:t>• </a:t>
              </a:r>
              <a:r>
                <a:rPr sz="1200" b="1" spc="-25" dirty="0">
                  <a:solidFill>
                    <a:srgbClr val="FFCB04"/>
                  </a:solidFill>
                  <a:latin typeface="微软雅黑" panose="020B0503020204020204" charset="-122"/>
                  <a:ea typeface="微软雅黑" panose="020B0503020204020204" charset="-122"/>
                  <a:cs typeface="Bahnschrift Light" panose="020B0502040204020203"/>
                </a:rPr>
                <a:t>CE </a:t>
              </a:r>
              <a:r>
                <a:rPr sz="1200" b="1" spc="-20" dirty="0">
                  <a:solidFill>
                    <a:srgbClr val="FFCB04"/>
                  </a:solidFill>
                  <a:latin typeface="微软雅黑" panose="020B0503020204020204" charset="-122"/>
                  <a:ea typeface="微软雅黑" panose="020B0503020204020204" charset="-122"/>
                  <a:cs typeface="Bahnschrift Light" panose="020B0502040204020203"/>
                </a:rPr>
                <a:t>EN </a:t>
              </a:r>
              <a:r>
                <a:rPr sz="1200" b="1" spc="-35" dirty="0">
                  <a:solidFill>
                    <a:srgbClr val="FFCB04"/>
                  </a:solidFill>
                  <a:latin typeface="微软雅黑" panose="020B0503020204020204" charset="-122"/>
                  <a:ea typeface="微软雅黑" panose="020B0503020204020204" charset="-122"/>
                  <a:cs typeface="Bahnschrift Light" panose="020B0502040204020203"/>
                </a:rPr>
                <a:t>ISO</a:t>
              </a:r>
              <a:r>
                <a:rPr sz="1200" b="1" spc="-125" dirty="0">
                  <a:solidFill>
                    <a:srgbClr val="FFCB04"/>
                  </a:solidFill>
                  <a:latin typeface="微软雅黑" panose="020B0503020204020204" charset="-122"/>
                  <a:ea typeface="微软雅黑" panose="020B0503020204020204" charset="-122"/>
                  <a:cs typeface="Bahnschrift Light" panose="020B0502040204020203"/>
                </a:rPr>
                <a:t> </a:t>
              </a:r>
              <a:r>
                <a:rPr sz="1200" b="1" spc="-35" dirty="0">
                  <a:solidFill>
                    <a:srgbClr val="FFCB04"/>
                  </a:solidFill>
                  <a:latin typeface="微软雅黑" panose="020B0503020204020204" charset="-122"/>
                  <a:ea typeface="微软雅黑" panose="020B0503020204020204" charset="-122"/>
                  <a:cs typeface="Bahnschrift Light" panose="020B0502040204020203"/>
                </a:rPr>
                <a:t>20345:2011</a:t>
              </a:r>
              <a:endParaRPr sz="1200" b="1">
                <a:latin typeface="微软雅黑" panose="020B0503020204020204" charset="-122"/>
                <a:ea typeface="微软雅黑" panose="020B0503020204020204" charset="-122"/>
                <a:cs typeface="Bahnschrift Light" panose="020B0502040204020203"/>
              </a:endParaRPr>
            </a:p>
            <a:p>
              <a:pPr marL="1523365" marR="76200" algn="just">
                <a:lnSpc>
                  <a:spcPct val="130000"/>
                </a:lnSpc>
                <a:spcBef>
                  <a:spcPts val="70"/>
                </a:spcBef>
              </a:pPr>
              <a:r>
                <a:rPr sz="900" b="0" spc="-15" dirty="0">
                  <a:solidFill>
                    <a:srgbClr val="231F20"/>
                  </a:solidFill>
                  <a:latin typeface="微软雅黑" panose="020B0503020204020204" charset="-122"/>
                  <a:ea typeface="微软雅黑" panose="020B0503020204020204" charset="-122"/>
                  <a:cs typeface="Bahnschrift Light" panose="020B0502040204020203"/>
                </a:rPr>
                <a:t>The </a:t>
              </a:r>
              <a:r>
                <a:rPr sz="900" b="0" spc="-20" dirty="0">
                  <a:solidFill>
                    <a:srgbClr val="231F20"/>
                  </a:solidFill>
                  <a:latin typeface="微软雅黑" panose="020B0503020204020204" charset="-122"/>
                  <a:ea typeface="微软雅黑" panose="020B0503020204020204" charset="-122"/>
                  <a:cs typeface="Bahnschrift Light" panose="020B0502040204020203"/>
                </a:rPr>
                <a:t>outsole </a:t>
              </a:r>
              <a:r>
                <a:rPr sz="900" b="0" spc="-10" dirty="0">
                  <a:solidFill>
                    <a:srgbClr val="231F20"/>
                  </a:solidFill>
                  <a:latin typeface="微软雅黑" panose="020B0503020204020204" charset="-122"/>
                  <a:ea typeface="微软雅黑" panose="020B0503020204020204" charset="-122"/>
                  <a:cs typeface="Bahnschrift Light" panose="020B0502040204020203"/>
                </a:rPr>
                <a:t>is </a:t>
              </a:r>
              <a:r>
                <a:rPr sz="900" b="0" spc="-15" dirty="0">
                  <a:solidFill>
                    <a:srgbClr val="231F20"/>
                  </a:solidFill>
                  <a:latin typeface="微软雅黑" panose="020B0503020204020204" charset="-122"/>
                  <a:ea typeface="微软雅黑" panose="020B0503020204020204" charset="-122"/>
                  <a:cs typeface="Bahnschrift Light" panose="020B0502040204020203"/>
                </a:rPr>
                <a:t>made </a:t>
              </a:r>
              <a:r>
                <a:rPr lang="en-US" sz="900" b="0" spc="-15" dirty="0">
                  <a:solidFill>
                    <a:srgbClr val="231F20"/>
                  </a:solidFill>
                  <a:latin typeface="微软雅黑" panose="020B0503020204020204" charset="-122"/>
                  <a:ea typeface="微软雅黑" panose="020B0503020204020204" charset="-122"/>
                  <a:cs typeface="Bahnschrift Light" panose="020B0502040204020203"/>
                </a:rPr>
                <a:t>with</a:t>
              </a:r>
              <a:r>
                <a:rPr sz="900" b="0" spc="-10" dirty="0">
                  <a:solidFill>
                    <a:srgbClr val="231F20"/>
                  </a:solidFill>
                  <a:latin typeface="微软雅黑" panose="020B0503020204020204" charset="-122"/>
                  <a:ea typeface="微软雅黑" panose="020B0503020204020204" charset="-122"/>
                  <a:cs typeface="Bahnschrift Light" panose="020B0502040204020203"/>
                </a:rPr>
                <a:t> </a:t>
              </a:r>
              <a:r>
                <a:rPr sz="900" b="0" spc="-20" dirty="0">
                  <a:solidFill>
                    <a:srgbClr val="231F20"/>
                  </a:solidFill>
                  <a:latin typeface="微软雅黑" panose="020B0503020204020204" charset="-122"/>
                  <a:ea typeface="微软雅黑" panose="020B0503020204020204" charset="-122"/>
                  <a:cs typeface="Bahnschrift Light" panose="020B0502040204020203"/>
                </a:rPr>
                <a:t>PU/</a:t>
              </a:r>
              <a:r>
                <a:rPr lang="en-US" sz="900" b="0" spc="-20" dirty="0">
                  <a:solidFill>
                    <a:srgbClr val="231F20"/>
                  </a:solidFill>
                  <a:latin typeface="微软雅黑" panose="020B0503020204020204" charset="-122"/>
                  <a:ea typeface="微软雅黑" panose="020B0503020204020204" charset="-122"/>
                  <a:cs typeface="Bahnschrift Light" panose="020B0502040204020203"/>
                </a:rPr>
                <a:t>R</a:t>
              </a:r>
              <a:r>
                <a:rPr lang="en-US" altLang="zh-CN" sz="900" b="0" spc="-20" dirty="0">
                  <a:solidFill>
                    <a:srgbClr val="231F20"/>
                  </a:solidFill>
                  <a:latin typeface="微软雅黑" panose="020B0503020204020204" charset="-122"/>
                  <a:ea typeface="微软雅黑" panose="020B0503020204020204" charset="-122"/>
                  <a:cs typeface="Bahnschrift Light" panose="020B0502040204020203"/>
                </a:rPr>
                <a:t>ubber</a:t>
              </a:r>
              <a:r>
                <a:rPr sz="900" b="0" spc="-25" dirty="0">
                  <a:solidFill>
                    <a:srgbClr val="231F20"/>
                  </a:solidFill>
                  <a:latin typeface="微软雅黑" panose="020B0503020204020204" charset="-122"/>
                  <a:ea typeface="微软雅黑" panose="020B0503020204020204" charset="-122"/>
                  <a:cs typeface="Bahnschrift Light" panose="020B0502040204020203"/>
                </a:rPr>
                <a:t> </a:t>
              </a:r>
              <a:r>
                <a:rPr lang="en-US" sz="900" b="0" spc="-25" dirty="0">
                  <a:solidFill>
                    <a:srgbClr val="231F20"/>
                  </a:solidFill>
                  <a:latin typeface="微软雅黑" panose="020B0503020204020204" charset="-122"/>
                  <a:ea typeface="微软雅黑" panose="020B0503020204020204" charset="-122"/>
                  <a:cs typeface="Bahnschrift Light" panose="020B0502040204020203"/>
                </a:rPr>
                <a:t>material</a:t>
              </a:r>
              <a:r>
                <a:rPr sz="900" b="0" spc="-25" dirty="0">
                  <a:solidFill>
                    <a:srgbClr val="231F20"/>
                  </a:solidFill>
                  <a:latin typeface="微软雅黑" panose="020B0503020204020204" charset="-122"/>
                  <a:ea typeface="微软雅黑" panose="020B0503020204020204" charset="-122"/>
                  <a:cs typeface="Bahnschrift Light" panose="020B0502040204020203"/>
                </a:rPr>
                <a:t>. </a:t>
              </a:r>
              <a:r>
                <a:rPr sz="900" b="0" spc="-15" dirty="0">
                  <a:solidFill>
                    <a:srgbClr val="231F20"/>
                  </a:solidFill>
                  <a:latin typeface="微软雅黑" panose="020B0503020204020204" charset="-122"/>
                  <a:ea typeface="微软雅黑" panose="020B0503020204020204" charset="-122"/>
                  <a:cs typeface="Bahnschrift Light" panose="020B0502040204020203"/>
                </a:rPr>
                <a:t>The </a:t>
              </a:r>
              <a:r>
                <a:rPr sz="900" b="0" spc="-20" dirty="0">
                  <a:solidFill>
                    <a:srgbClr val="231F20"/>
                  </a:solidFill>
                  <a:latin typeface="微软雅黑" panose="020B0503020204020204" charset="-122"/>
                  <a:ea typeface="微软雅黑" panose="020B0503020204020204" charset="-122"/>
                  <a:cs typeface="Bahnschrift Light" panose="020B0502040204020203"/>
                </a:rPr>
                <a:t>midsole </a:t>
              </a:r>
              <a:r>
                <a:rPr sz="900" b="0" spc="-10" dirty="0">
                  <a:solidFill>
                    <a:srgbClr val="231F20"/>
                  </a:solidFill>
                  <a:latin typeface="微软雅黑" panose="020B0503020204020204" charset="-122"/>
                  <a:ea typeface="微软雅黑" panose="020B0503020204020204" charset="-122"/>
                  <a:cs typeface="Bahnschrift Light" panose="020B0502040204020203"/>
                </a:rPr>
                <a:t>is 45</a:t>
              </a:r>
              <a:r>
                <a:rPr lang="zh-CN" sz="900" b="0" spc="-10" dirty="0">
                  <a:solidFill>
                    <a:srgbClr val="231F20"/>
                  </a:solidFill>
                  <a:latin typeface="微软雅黑" panose="020B0503020204020204" charset="-122"/>
                  <a:ea typeface="微软雅黑" panose="020B0503020204020204" charset="-122"/>
                  <a:cs typeface="Bahnschrift Light" panose="020B0502040204020203"/>
                </a:rPr>
                <a:t>±</a:t>
              </a:r>
              <a:r>
                <a:rPr lang="en-US" altLang="zh-CN" sz="900" b="0" spc="-10" dirty="0">
                  <a:solidFill>
                    <a:srgbClr val="231F20"/>
                  </a:solidFill>
                  <a:latin typeface="微软雅黑" panose="020B0503020204020204" charset="-122"/>
                  <a:ea typeface="微软雅黑" panose="020B0503020204020204" charset="-122"/>
                  <a:cs typeface="Bahnschrift Light" panose="020B0502040204020203"/>
                </a:rPr>
                <a:t>5</a:t>
              </a:r>
              <a:r>
                <a:rPr sz="900" b="0" spc="-10" dirty="0">
                  <a:solidFill>
                    <a:srgbClr val="231F20"/>
                  </a:solidFill>
                  <a:latin typeface="微软雅黑" panose="020B0503020204020204" charset="-122"/>
                  <a:ea typeface="微软雅黑" panose="020B0503020204020204" charset="-122"/>
                  <a:cs typeface="Bahnschrift Light" panose="020B0502040204020203"/>
                </a:rPr>
                <a:t> </a:t>
              </a:r>
              <a:r>
                <a:rPr sz="900" b="0" spc="-20" dirty="0">
                  <a:solidFill>
                    <a:srgbClr val="231F20"/>
                  </a:solidFill>
                  <a:latin typeface="微软雅黑" panose="020B0503020204020204" charset="-122"/>
                  <a:ea typeface="微软雅黑" panose="020B0503020204020204" charset="-122"/>
                  <a:cs typeface="Bahnschrift Light" panose="020B0502040204020203"/>
                </a:rPr>
                <a:t>degree hardness </a:t>
              </a:r>
              <a:r>
                <a:rPr sz="900" b="0" spc="-25" dirty="0">
                  <a:solidFill>
                    <a:srgbClr val="231F20"/>
                  </a:solidFill>
                  <a:latin typeface="微软雅黑" panose="020B0503020204020204" charset="-122"/>
                  <a:ea typeface="微软雅黑" panose="020B0503020204020204" charset="-122"/>
                  <a:cs typeface="Bahnschrift Light" panose="020B0502040204020203"/>
                </a:rPr>
                <a:t>PU, </a:t>
              </a:r>
              <a:r>
                <a:rPr sz="900" b="0" spc="-20" dirty="0">
                  <a:solidFill>
                    <a:srgbClr val="231F20"/>
                  </a:solidFill>
                  <a:latin typeface="微软雅黑" panose="020B0503020204020204" charset="-122"/>
                  <a:ea typeface="微软雅黑" panose="020B0503020204020204" charset="-122"/>
                  <a:cs typeface="Bahnschrift Light" panose="020B0502040204020203"/>
                </a:rPr>
                <a:t>which </a:t>
              </a:r>
              <a:r>
                <a:rPr sz="900" b="0" spc="-10" dirty="0">
                  <a:solidFill>
                    <a:srgbClr val="231F20"/>
                  </a:solidFill>
                  <a:latin typeface="微软雅黑" panose="020B0503020204020204" charset="-122"/>
                  <a:ea typeface="微软雅黑" panose="020B0503020204020204" charset="-122"/>
                  <a:cs typeface="Bahnschrift Light" panose="020B0502040204020203"/>
                </a:rPr>
                <a:t>is </a:t>
              </a:r>
              <a:r>
                <a:rPr sz="900" b="0" spc="-15" dirty="0">
                  <a:solidFill>
                    <a:srgbClr val="231F20"/>
                  </a:solidFill>
                  <a:latin typeface="微软雅黑" panose="020B0503020204020204" charset="-122"/>
                  <a:ea typeface="微软雅黑" panose="020B0503020204020204" charset="-122"/>
                  <a:cs typeface="Bahnschrift Light" panose="020B0502040204020203"/>
                </a:rPr>
                <a:t>soft and </a:t>
              </a:r>
              <a:r>
                <a:rPr sz="900" b="0" spc="-20" dirty="0">
                  <a:solidFill>
                    <a:srgbClr val="231F20"/>
                  </a:solidFill>
                  <a:latin typeface="微软雅黑" panose="020B0503020204020204" charset="-122"/>
                  <a:ea typeface="微软雅黑" panose="020B0503020204020204" charset="-122"/>
                  <a:cs typeface="Bahnschrift Light" panose="020B0502040204020203"/>
                </a:rPr>
                <a:t>shock </a:t>
              </a:r>
              <a:r>
                <a:rPr sz="900" b="0" spc="-25" dirty="0">
                  <a:solidFill>
                    <a:srgbClr val="231F20"/>
                  </a:solidFill>
                  <a:latin typeface="微软雅黑" panose="020B0503020204020204" charset="-122"/>
                  <a:ea typeface="微软雅黑" panose="020B0503020204020204" charset="-122"/>
                  <a:cs typeface="Bahnschrift Light" panose="020B0502040204020203"/>
                </a:rPr>
                <a:t>absorption. </a:t>
              </a:r>
              <a:r>
                <a:rPr sz="900" b="0" dirty="0">
                  <a:solidFill>
                    <a:srgbClr val="231F20"/>
                  </a:solidFill>
                  <a:latin typeface="微软雅黑" panose="020B0503020204020204" charset="-122"/>
                  <a:ea typeface="微软雅黑" panose="020B0503020204020204" charset="-122"/>
                  <a:cs typeface="Bahnschrift Light" panose="020B0502040204020203"/>
                </a:rPr>
                <a:t>The outsole is natural rubber with 5%-10% nitrile, which can pass 300 ℃ heat resistant HRO test.</a:t>
              </a:r>
              <a:endParaRPr sz="900" b="0" dirty="0">
                <a:solidFill>
                  <a:srgbClr val="231F20"/>
                </a:solidFill>
                <a:latin typeface="微软雅黑" panose="020B0503020204020204" charset="-122"/>
                <a:ea typeface="微软雅黑" panose="020B0503020204020204" charset="-122"/>
                <a:cs typeface="Bahnschrift Light" panose="020B0502040204020203"/>
              </a:endParaRPr>
            </a:p>
          </p:txBody>
        </p:sp>
        <p:grpSp>
          <p:nvGrpSpPr>
            <p:cNvPr id="51" name="组合 50"/>
            <p:cNvGrpSpPr/>
            <p:nvPr/>
          </p:nvGrpSpPr>
          <p:grpSpPr>
            <a:xfrm>
              <a:off x="1528" y="14115"/>
              <a:ext cx="1784" cy="1218"/>
              <a:chOff x="1528" y="14115"/>
              <a:chExt cx="1784" cy="1218"/>
            </a:xfrm>
          </p:grpSpPr>
          <p:sp>
            <p:nvSpPr>
              <p:cNvPr id="49" name="object 21"/>
              <p:cNvSpPr/>
              <p:nvPr/>
            </p:nvSpPr>
            <p:spPr>
              <a:xfrm>
                <a:off x="2824" y="14115"/>
                <a:ext cx="488" cy="504"/>
              </a:xfrm>
              <a:prstGeom prst="rect">
                <a:avLst/>
              </a:prstGeom>
              <a:blipFill>
                <a:blip r:embed="rId17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p/>
            </p:txBody>
          </p:sp>
          <p:pic>
            <p:nvPicPr>
              <p:cNvPr id="50" name="图片 49" descr="8356RB-1"/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528" y="14310"/>
                <a:ext cx="1728" cy="1023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783499" y="812820"/>
            <a:ext cx="2766060" cy="695325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lang="en-US" sz="1200" b="1" spc="-45" dirty="0">
                <a:solidFill>
                  <a:srgbClr val="231F20"/>
                </a:solidFill>
                <a:latin typeface="微软雅黑" panose="020B0503020204020204" charset="-122"/>
                <a:ea typeface="微软雅黑" panose="020B0503020204020204" charset="-122"/>
                <a:cs typeface="Bahnschrift Light" panose="020B0502040204020203"/>
              </a:rPr>
              <a:t>Sole Bonding</a:t>
            </a:r>
            <a:r>
              <a:rPr sz="1200" b="1" spc="-80" dirty="0">
                <a:solidFill>
                  <a:srgbClr val="231F20"/>
                </a:solidFill>
                <a:latin typeface="微软雅黑" panose="020B0503020204020204" charset="-122"/>
                <a:ea typeface="微软雅黑" panose="020B0503020204020204" charset="-122"/>
                <a:cs typeface="Bahnschrift Light" panose="020B0502040204020203"/>
              </a:rPr>
              <a:t> </a:t>
            </a:r>
            <a:r>
              <a:rPr sz="1200" b="1" spc="-40" dirty="0">
                <a:solidFill>
                  <a:srgbClr val="231F20"/>
                </a:solidFill>
                <a:latin typeface="微软雅黑" panose="020B0503020204020204" charset="-122"/>
                <a:ea typeface="微软雅黑" panose="020B0503020204020204" charset="-122"/>
                <a:cs typeface="Bahnschrift Light" panose="020B0502040204020203"/>
              </a:rPr>
              <a:t>Strength </a:t>
            </a:r>
            <a:r>
              <a:rPr lang="en-US" sz="1200" b="1" spc="-40" dirty="0">
                <a:solidFill>
                  <a:srgbClr val="231F20"/>
                </a:solidFill>
                <a:latin typeface="微软雅黑" panose="020B0503020204020204" charset="-122"/>
                <a:ea typeface="微软雅黑" panose="020B0503020204020204" charset="-122"/>
                <a:cs typeface="Bahnschrift Light" panose="020B0502040204020203"/>
              </a:rPr>
              <a:t>Test</a:t>
            </a:r>
            <a:endParaRPr sz="1200" b="1">
              <a:latin typeface="微软雅黑" panose="020B0503020204020204" charset="-122"/>
              <a:ea typeface="微软雅黑" panose="020B0503020204020204" charset="-122"/>
              <a:cs typeface="Bahnschrift Light" panose="020B0502040204020203"/>
            </a:endParaRPr>
          </a:p>
          <a:p>
            <a:pPr marL="12700" marR="5080">
              <a:lnSpc>
                <a:spcPct val="120000"/>
              </a:lnSpc>
              <a:spcBef>
                <a:spcPts val="270"/>
              </a:spcBef>
              <a:buChar char="•"/>
              <a:tabLst>
                <a:tab pos="69850" algn="l"/>
              </a:tabLst>
            </a:pPr>
            <a:r>
              <a:rPr lang="en-US" sz="900" b="0" spc="-25" dirty="0">
                <a:solidFill>
                  <a:srgbClr val="231F20"/>
                </a:solidFill>
                <a:latin typeface="微软雅黑" panose="020B0503020204020204" charset="-122"/>
                <a:ea typeface="微软雅黑" panose="020B0503020204020204" charset="-122"/>
                <a:cs typeface="Bahnschrift Light" panose="020B0502040204020203"/>
              </a:rPr>
              <a:t> EN ISO 20344:2011, 5.2</a:t>
            </a:r>
            <a:r>
              <a:rPr sz="900" b="0" spc="-50" dirty="0">
                <a:solidFill>
                  <a:srgbClr val="231F20"/>
                </a:solidFill>
                <a:latin typeface="微软雅黑" panose="020B0503020204020204" charset="-122"/>
                <a:ea typeface="微软雅黑" panose="020B0503020204020204" charset="-122"/>
                <a:cs typeface="Bahnschrift Light" panose="020B0502040204020203"/>
              </a:rPr>
              <a:t> </a:t>
            </a:r>
            <a:r>
              <a:rPr lang="en-US" sz="900" b="0" dirty="0">
                <a:solidFill>
                  <a:srgbClr val="231F20"/>
                </a:solidFill>
                <a:latin typeface="微软雅黑" panose="020B0503020204020204" charset="-122"/>
                <a:ea typeface="微软雅黑" panose="020B0503020204020204" charset="-122"/>
                <a:cs typeface="Bahnschrift Light" panose="020B0502040204020203"/>
              </a:rPr>
              <a:t>(Between Upper &amp; Sole)</a:t>
            </a:r>
            <a:endParaRPr lang="en-US" sz="900" b="0" dirty="0">
              <a:solidFill>
                <a:srgbClr val="231F20"/>
              </a:solidFill>
              <a:latin typeface="微软雅黑" panose="020B0503020204020204" charset="-122"/>
              <a:ea typeface="微软雅黑" panose="020B0503020204020204" charset="-122"/>
              <a:cs typeface="Bahnschrift Light" panose="020B0502040204020203"/>
            </a:endParaRPr>
          </a:p>
          <a:p>
            <a:pPr marL="12700" marR="5080">
              <a:lnSpc>
                <a:spcPct val="120000"/>
              </a:lnSpc>
              <a:spcBef>
                <a:spcPts val="270"/>
              </a:spcBef>
              <a:buChar char="•"/>
              <a:tabLst>
                <a:tab pos="69850" algn="l"/>
              </a:tabLst>
            </a:pPr>
            <a:r>
              <a:rPr sz="900" b="0" spc="-45" dirty="0">
                <a:solidFill>
                  <a:srgbClr val="231F20"/>
                </a:solidFill>
                <a:latin typeface="微软雅黑" panose="020B0503020204020204" charset="-122"/>
                <a:ea typeface="微软雅黑" panose="020B0503020204020204" charset="-122"/>
                <a:cs typeface="Bahnschrift Light" panose="020B0502040204020203"/>
              </a:rPr>
              <a:t> </a:t>
            </a:r>
            <a:r>
              <a:rPr lang="en-US" sz="900" b="0" spc="-45" dirty="0">
                <a:solidFill>
                  <a:srgbClr val="231F20"/>
                </a:solidFill>
                <a:latin typeface="微软雅黑" panose="020B0503020204020204" charset="-122"/>
                <a:ea typeface="微软雅黑" panose="020B0503020204020204" charset="-122"/>
                <a:cs typeface="Bahnschrift Light" panose="020B0502040204020203"/>
              </a:rPr>
              <a:t>Average </a:t>
            </a:r>
            <a:r>
              <a:rPr sz="900" b="0" spc="-40" dirty="0">
                <a:solidFill>
                  <a:srgbClr val="231F20"/>
                </a:solidFill>
                <a:latin typeface="微软雅黑" panose="020B0503020204020204" charset="-122"/>
                <a:ea typeface="微软雅黑" panose="020B0503020204020204" charset="-122"/>
                <a:cs typeface="Bahnschrift Light" panose="020B0502040204020203"/>
              </a:rPr>
              <a:t>Test </a:t>
            </a:r>
            <a:r>
              <a:rPr lang="en-US" sz="900" b="0" spc="-40" dirty="0">
                <a:solidFill>
                  <a:srgbClr val="231F20"/>
                </a:solidFill>
                <a:latin typeface="微软雅黑" panose="020B0503020204020204" charset="-122"/>
                <a:ea typeface="微软雅黑" panose="020B0503020204020204" charset="-122"/>
                <a:cs typeface="Bahnschrift Light" panose="020B0502040204020203"/>
              </a:rPr>
              <a:t>Result</a:t>
            </a:r>
            <a:r>
              <a:rPr sz="900" b="0" spc="-40" dirty="0">
                <a:solidFill>
                  <a:srgbClr val="231F20"/>
                </a:solidFill>
                <a:latin typeface="微软雅黑" panose="020B0503020204020204" charset="-122"/>
                <a:ea typeface="微软雅黑" panose="020B0503020204020204" charset="-122"/>
                <a:cs typeface="Bahnschrift Light" panose="020B0502040204020203"/>
              </a:rPr>
              <a:t> </a:t>
            </a:r>
            <a:r>
              <a:rPr lang="en-US" sz="900" b="0" spc="-40" dirty="0">
                <a:solidFill>
                  <a:srgbClr val="231F20"/>
                </a:solidFill>
                <a:latin typeface="微软雅黑" panose="020B0503020204020204" charset="-122"/>
                <a:ea typeface="微软雅黑" panose="020B0503020204020204" charset="-122"/>
                <a:cs typeface="Bahnschrift Light" panose="020B0502040204020203"/>
              </a:rPr>
              <a:t>5.8</a:t>
            </a:r>
            <a:r>
              <a:rPr lang="zh-CN" altLang="en-US" sz="900" b="0" spc="-40" dirty="0">
                <a:solidFill>
                  <a:srgbClr val="231F20"/>
                </a:solidFill>
                <a:latin typeface="微软雅黑" panose="020B0503020204020204" charset="-122"/>
                <a:ea typeface="微软雅黑" panose="020B0503020204020204" charset="-122"/>
                <a:cs typeface="Bahnschrift Light" panose="020B0502040204020203"/>
              </a:rPr>
              <a:t>±</a:t>
            </a:r>
            <a:r>
              <a:rPr lang="en-US" altLang="zh-CN" sz="900" b="0" spc="-40" dirty="0">
                <a:solidFill>
                  <a:srgbClr val="231F20"/>
                </a:solidFill>
                <a:latin typeface="微软雅黑" panose="020B0503020204020204" charset="-122"/>
                <a:ea typeface="微软雅黑" panose="020B0503020204020204" charset="-122"/>
                <a:cs typeface="Bahnschrift Light" panose="020B0502040204020203"/>
              </a:rPr>
              <a:t>5</a:t>
            </a:r>
            <a:r>
              <a:rPr lang="en-US" sz="900" b="0" spc="-40" dirty="0">
                <a:solidFill>
                  <a:srgbClr val="231F20"/>
                </a:solidFill>
                <a:latin typeface="微软雅黑" panose="020B0503020204020204" charset="-122"/>
                <a:ea typeface="微软雅黑" panose="020B0503020204020204" charset="-122"/>
                <a:cs typeface="Bahnschrift Light" panose="020B0502040204020203"/>
              </a:rPr>
              <a:t> </a:t>
            </a:r>
            <a:r>
              <a:rPr sz="900" b="0" spc="-25" dirty="0">
                <a:solidFill>
                  <a:srgbClr val="231F20"/>
                </a:solidFill>
                <a:latin typeface="微软雅黑" panose="020B0503020204020204" charset="-122"/>
                <a:ea typeface="微软雅黑" panose="020B0503020204020204" charset="-122"/>
                <a:cs typeface="Bahnschrift Light" panose="020B0502040204020203"/>
              </a:rPr>
              <a:t>(N/mm) </a:t>
            </a:r>
            <a:endParaRPr sz="900">
              <a:latin typeface="微软雅黑" panose="020B0503020204020204" charset="-122"/>
              <a:ea typeface="微软雅黑" panose="020B0503020204020204" charset="-122"/>
              <a:cs typeface="Bahnschrift Light" panose="020B0502040204020203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25642" y="1606777"/>
            <a:ext cx="2937237" cy="1216318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41" name="object 41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3801745" y="1072515"/>
          <a:ext cx="3035300" cy="16173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00250"/>
                <a:gridCol w="1035050"/>
              </a:tblGrid>
              <a:tr h="521970">
                <a:tc gridSpan="2">
                  <a:txBody>
                    <a:bodyPr/>
                    <a:lstStyle/>
                    <a:p>
                      <a:pPr marL="116205" marR="625475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endParaRPr lang="en-US" sz="900" b="1" dirty="0">
                        <a:solidFill>
                          <a:srgbClr val="231F2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Bahnschrift Light" panose="020B0502040204020203"/>
                      </a:endParaRPr>
                    </a:p>
                  </a:txBody>
                  <a:tcPr marL="0" marR="0" marT="0" marB="0" vert="horz" anchor="ctr" anchorCtr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3C93B"/>
                    </a:solidFill>
                  </a:tcPr>
                </a:tc>
                <a:tc hMerge="1">
                  <a:tcPr marL="0" marR="0" marT="0" marB="0"/>
                </a:tc>
              </a:tr>
              <a:tr h="287655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lang="en-US" sz="900" b="0" spc="-35" dirty="0">
                          <a:solidFill>
                            <a:srgbClr val="231F2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Bahnschrift Light" panose="020B0502040204020203"/>
                        </a:rPr>
                        <a:t>Leather Tear Strength ≥</a:t>
                      </a:r>
                      <a:endParaRPr lang="en-US" sz="900" b="0" spc="-35" dirty="0">
                        <a:solidFill>
                          <a:srgbClr val="231F2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Bahnschrift Light" panose="020B0502040204020203"/>
                      </a:endParaRPr>
                    </a:p>
                  </a:txBody>
                  <a:tcPr marL="179705" marR="0" marT="71755" marB="71755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lang="en-US" sz="900" b="0" spc="-40" dirty="0">
                          <a:solidFill>
                            <a:srgbClr val="231F2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Bahnschrift Light" panose="020B0502040204020203"/>
                        </a:rPr>
                        <a:t>120.0 Newtons</a:t>
                      </a:r>
                      <a:endParaRPr lang="en-US" sz="900" b="0" spc="-40" dirty="0">
                        <a:solidFill>
                          <a:srgbClr val="231F2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Bahnschrift Light" panose="020B0502040204020203"/>
                      </a:endParaRPr>
                    </a:p>
                  </a:txBody>
                  <a:tcPr marL="0" marR="0" marT="71755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</a:tr>
              <a:tr h="269240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lang="en-US" sz="900" b="0" spc="-20" dirty="0">
                          <a:solidFill>
                            <a:srgbClr val="231F2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Bahnschrift Light" panose="020B0502040204020203"/>
                        </a:rPr>
                        <a:t>Leather Tensile Properties </a:t>
                      </a:r>
                      <a:r>
                        <a:rPr lang="en-US" sz="900" spc="-35" dirty="0">
                          <a:solidFill>
                            <a:srgbClr val="231F2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Bahnschrift Light" panose="020B0502040204020203"/>
                          <a:sym typeface="+mn-ea"/>
                        </a:rPr>
                        <a:t> ≥</a:t>
                      </a:r>
                      <a:endParaRPr lang="en-US" sz="900" dirty="0">
                        <a:solidFill>
                          <a:srgbClr val="231F2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Bahnschrift Light" panose="020B0502040204020203"/>
                      </a:endParaRPr>
                    </a:p>
                  </a:txBody>
                  <a:tcPr marL="179705" marR="0" marT="71755" marB="71755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lang="en-US" sz="900" b="0" spc="-35" dirty="0">
                          <a:solidFill>
                            <a:srgbClr val="231F2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Bahnschrift Light" panose="020B0502040204020203"/>
                        </a:rPr>
                        <a:t>15.0 N/mm²</a:t>
                      </a:r>
                      <a:endParaRPr lang="en-US" sz="900" b="0" spc="-35" dirty="0">
                        <a:solidFill>
                          <a:srgbClr val="231F2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Bahnschrift Light" panose="020B0502040204020203"/>
                      </a:endParaRPr>
                    </a:p>
                  </a:txBody>
                  <a:tcPr marL="0" marR="0" marT="5588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</a:tr>
              <a:tr h="269240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lang="en-US" sz="900" b="0" spc="-20" dirty="0">
                          <a:solidFill>
                            <a:srgbClr val="231F2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Bahnschrift Light" panose="020B0502040204020203"/>
                        </a:rPr>
                        <a:t>Lining Tear Strength </a:t>
                      </a:r>
                      <a:r>
                        <a:rPr lang="en-US" sz="900" spc="-35" dirty="0">
                          <a:solidFill>
                            <a:srgbClr val="231F2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Bahnschrift Light" panose="020B0502040204020203"/>
                          <a:sym typeface="+mn-ea"/>
                        </a:rPr>
                        <a:t> ≥</a:t>
                      </a:r>
                      <a:endParaRPr lang="en-US" sz="900" dirty="0">
                        <a:solidFill>
                          <a:srgbClr val="231F2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Bahnschrift Light" panose="020B0502040204020203"/>
                      </a:endParaRPr>
                    </a:p>
                  </a:txBody>
                  <a:tcPr marL="179705" marR="0" marT="71755" marB="71755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lang="en-US" sz="900" b="0" spc="-35" dirty="0">
                          <a:solidFill>
                            <a:srgbClr val="231F2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Bahnschrift Light" panose="020B0502040204020203"/>
                        </a:rPr>
                        <a:t>15.0 N/mm</a:t>
                      </a:r>
                      <a:endParaRPr lang="en-US" sz="900" b="0" spc="-35" dirty="0">
                        <a:solidFill>
                          <a:srgbClr val="231F2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Bahnschrift Light" panose="020B0502040204020203"/>
                      </a:endParaRPr>
                    </a:p>
                  </a:txBody>
                  <a:tcPr marL="0" marR="0" marT="5588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</a:tr>
              <a:tr h="269240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lang="en-US" sz="900" b="0" spc="-25" dirty="0">
                          <a:solidFill>
                            <a:srgbClr val="231F2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Bahnschrift Light" panose="020B0502040204020203"/>
                        </a:rPr>
                        <a:t>Bonding</a:t>
                      </a:r>
                      <a:r>
                        <a:rPr sz="900" b="0" spc="-25" dirty="0">
                          <a:solidFill>
                            <a:srgbClr val="231F2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Bahnschrift Light" panose="020B0502040204020203"/>
                        </a:rPr>
                        <a:t> Strength</a:t>
                      </a:r>
                      <a:r>
                        <a:rPr lang="en-US" sz="900" spc="-35" dirty="0">
                          <a:solidFill>
                            <a:srgbClr val="231F2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Bahnschrift Light" panose="020B0502040204020203"/>
                          <a:sym typeface="+mn-ea"/>
                        </a:rPr>
                        <a:t> ≥</a:t>
                      </a:r>
                      <a:endParaRPr sz="900" dirty="0">
                        <a:solidFill>
                          <a:srgbClr val="231F2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Bahnschrift Light" panose="020B0502040204020203"/>
                      </a:endParaRPr>
                    </a:p>
                  </a:txBody>
                  <a:tcPr marL="179705" marR="0" marT="71755" marB="71755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lang="en-US" sz="900" spc="-35" dirty="0">
                          <a:solidFill>
                            <a:srgbClr val="231F2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Bahnschrift Light" panose="020B0502040204020203"/>
                          <a:sym typeface="+mn-ea"/>
                        </a:rPr>
                        <a:t>4.0 N/mm</a:t>
                      </a:r>
                      <a:endParaRPr lang="en-US" sz="900" b="0" spc="-35" dirty="0">
                        <a:solidFill>
                          <a:srgbClr val="231F2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Bahnschrift Light" panose="020B0502040204020203"/>
                        <a:sym typeface="+mn-ea"/>
                      </a:endParaRPr>
                    </a:p>
                  </a:txBody>
                  <a:tcPr marL="0" marR="0" marT="5969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2" name="object 42"/>
          <p:cNvSpPr txBox="1"/>
          <p:nvPr/>
        </p:nvSpPr>
        <p:spPr>
          <a:xfrm>
            <a:off x="4019550" y="8621395"/>
            <a:ext cx="2830830" cy="1243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0160">
              <a:lnSpc>
                <a:spcPct val="143000"/>
              </a:lnSpc>
              <a:spcBef>
                <a:spcPts val="100"/>
              </a:spcBef>
            </a:pPr>
            <a:r>
              <a:rPr sz="700" b="0" spc="-20" dirty="0">
                <a:solidFill>
                  <a:srgbClr val="231F20"/>
                </a:solidFill>
                <a:latin typeface="微软雅黑" panose="020B0503020204020204" charset="-122"/>
                <a:ea typeface="微软雅黑" panose="020B0503020204020204" charset="-122"/>
                <a:cs typeface="Bahnschrift Light" panose="020B0502040204020203"/>
              </a:rPr>
              <a:t>Footwear which </a:t>
            </a:r>
            <a:r>
              <a:rPr sz="700" b="0" spc="-15" dirty="0">
                <a:solidFill>
                  <a:srgbClr val="231F20"/>
                </a:solidFill>
                <a:latin typeface="微软雅黑" panose="020B0503020204020204" charset="-122"/>
                <a:ea typeface="微软雅黑" panose="020B0503020204020204" charset="-122"/>
                <a:cs typeface="Bahnschrift Light" panose="020B0502040204020203"/>
              </a:rPr>
              <a:t>are too </a:t>
            </a:r>
            <a:r>
              <a:rPr sz="700" b="0" spc="-20" dirty="0">
                <a:solidFill>
                  <a:srgbClr val="231F20"/>
                </a:solidFill>
                <a:latin typeface="微软雅黑" panose="020B0503020204020204" charset="-122"/>
                <a:ea typeface="微软雅黑" panose="020B0503020204020204" charset="-122"/>
                <a:cs typeface="Bahnschrift Light" panose="020B0502040204020203"/>
              </a:rPr>
              <a:t>loose or  </a:t>
            </a:r>
            <a:r>
              <a:rPr sz="700" b="0" spc="-15" dirty="0">
                <a:solidFill>
                  <a:srgbClr val="231F20"/>
                </a:solidFill>
                <a:latin typeface="微软雅黑" panose="020B0503020204020204" charset="-122"/>
                <a:ea typeface="微软雅黑" panose="020B0503020204020204" charset="-122"/>
                <a:cs typeface="Bahnschrift Light" panose="020B0502040204020203"/>
              </a:rPr>
              <a:t>too</a:t>
            </a:r>
            <a:r>
              <a:rPr sz="700" b="0" spc="-45" dirty="0">
                <a:solidFill>
                  <a:srgbClr val="231F20"/>
                </a:solidFill>
                <a:latin typeface="微软雅黑" panose="020B0503020204020204" charset="-122"/>
                <a:ea typeface="微软雅黑" panose="020B0503020204020204" charset="-122"/>
                <a:cs typeface="Bahnschrift Light" panose="020B0502040204020203"/>
              </a:rPr>
              <a:t> </a:t>
            </a:r>
            <a:r>
              <a:rPr sz="700" b="0" spc="-20" dirty="0">
                <a:solidFill>
                  <a:srgbClr val="231F20"/>
                </a:solidFill>
                <a:latin typeface="微软雅黑" panose="020B0503020204020204" charset="-122"/>
                <a:ea typeface="微软雅黑" panose="020B0503020204020204" charset="-122"/>
                <a:cs typeface="Bahnschrift Light" panose="020B0502040204020203"/>
              </a:rPr>
              <a:t>tight</a:t>
            </a:r>
            <a:r>
              <a:rPr sz="700" b="0" spc="-40" dirty="0">
                <a:solidFill>
                  <a:srgbClr val="231F20"/>
                </a:solidFill>
                <a:latin typeface="微软雅黑" panose="020B0503020204020204" charset="-122"/>
                <a:ea typeface="微软雅黑" panose="020B0503020204020204" charset="-122"/>
                <a:cs typeface="Bahnschrift Light" panose="020B0502040204020203"/>
              </a:rPr>
              <a:t> </a:t>
            </a:r>
            <a:r>
              <a:rPr sz="700" b="0" spc="-20" dirty="0">
                <a:solidFill>
                  <a:srgbClr val="231F20"/>
                </a:solidFill>
                <a:latin typeface="微软雅黑" panose="020B0503020204020204" charset="-122"/>
                <a:ea typeface="微软雅黑" panose="020B0503020204020204" charset="-122"/>
                <a:cs typeface="Bahnschrift Light" panose="020B0502040204020203"/>
              </a:rPr>
              <a:t>may</a:t>
            </a:r>
            <a:r>
              <a:rPr sz="700" b="0" spc="-35" dirty="0">
                <a:solidFill>
                  <a:srgbClr val="231F20"/>
                </a:solidFill>
                <a:latin typeface="微软雅黑" panose="020B0503020204020204" charset="-122"/>
                <a:ea typeface="微软雅黑" panose="020B0503020204020204" charset="-122"/>
                <a:cs typeface="Bahnschrift Light" panose="020B0502040204020203"/>
              </a:rPr>
              <a:t> </a:t>
            </a:r>
            <a:r>
              <a:rPr sz="700" b="0" spc="-15" dirty="0">
                <a:solidFill>
                  <a:srgbClr val="231F20"/>
                </a:solidFill>
                <a:latin typeface="微软雅黑" panose="020B0503020204020204" charset="-122"/>
                <a:ea typeface="微软雅黑" panose="020B0503020204020204" charset="-122"/>
                <a:cs typeface="Bahnschrift Light" panose="020B0502040204020203"/>
              </a:rPr>
              <a:t>not</a:t>
            </a:r>
            <a:r>
              <a:rPr sz="700" b="0" spc="-35" dirty="0">
                <a:solidFill>
                  <a:srgbClr val="231F20"/>
                </a:solidFill>
                <a:latin typeface="微软雅黑" panose="020B0503020204020204" charset="-122"/>
                <a:ea typeface="微软雅黑" panose="020B0503020204020204" charset="-122"/>
                <a:cs typeface="Bahnschrift Light" panose="020B0502040204020203"/>
              </a:rPr>
              <a:t> </a:t>
            </a:r>
            <a:r>
              <a:rPr sz="700" b="0" spc="-20" dirty="0">
                <a:solidFill>
                  <a:srgbClr val="231F20"/>
                </a:solidFill>
                <a:latin typeface="微软雅黑" panose="020B0503020204020204" charset="-122"/>
                <a:ea typeface="微软雅黑" panose="020B0503020204020204" charset="-122"/>
                <a:cs typeface="Bahnschrift Light" panose="020B0502040204020203"/>
              </a:rPr>
              <a:t>provide</a:t>
            </a:r>
            <a:r>
              <a:rPr sz="700" b="0" spc="-35" dirty="0">
                <a:solidFill>
                  <a:srgbClr val="231F20"/>
                </a:solidFill>
                <a:latin typeface="微软雅黑" panose="020B0503020204020204" charset="-122"/>
                <a:ea typeface="微软雅黑" panose="020B0503020204020204" charset="-122"/>
                <a:cs typeface="Bahnschrift Light" panose="020B0502040204020203"/>
              </a:rPr>
              <a:t> </a:t>
            </a:r>
            <a:r>
              <a:rPr sz="700" b="0" spc="-20" dirty="0">
                <a:solidFill>
                  <a:srgbClr val="231F20"/>
                </a:solidFill>
                <a:latin typeface="微软雅黑" panose="020B0503020204020204" charset="-122"/>
                <a:ea typeface="微软雅黑" panose="020B0503020204020204" charset="-122"/>
                <a:cs typeface="Bahnschrift Light" panose="020B0502040204020203"/>
              </a:rPr>
              <a:t>optimum</a:t>
            </a:r>
            <a:r>
              <a:rPr sz="700" b="0" spc="-35" dirty="0">
                <a:solidFill>
                  <a:srgbClr val="231F20"/>
                </a:solidFill>
                <a:latin typeface="微软雅黑" panose="020B0503020204020204" charset="-122"/>
                <a:ea typeface="微软雅黑" panose="020B0503020204020204" charset="-122"/>
                <a:cs typeface="Bahnschrift Light" panose="020B0502040204020203"/>
              </a:rPr>
              <a:t> </a:t>
            </a:r>
            <a:r>
              <a:rPr sz="700" b="0" spc="-20" dirty="0">
                <a:solidFill>
                  <a:srgbClr val="231F20"/>
                </a:solidFill>
                <a:latin typeface="微软雅黑" panose="020B0503020204020204" charset="-122"/>
                <a:ea typeface="微软雅黑" panose="020B0503020204020204" charset="-122"/>
                <a:cs typeface="Bahnschrift Light" panose="020B0502040204020203"/>
              </a:rPr>
              <a:t>level</a:t>
            </a:r>
            <a:r>
              <a:rPr sz="700" b="0" spc="-40" dirty="0">
                <a:solidFill>
                  <a:srgbClr val="231F20"/>
                </a:solidFill>
                <a:latin typeface="微软雅黑" panose="020B0503020204020204" charset="-122"/>
                <a:ea typeface="微软雅黑" panose="020B0503020204020204" charset="-122"/>
                <a:cs typeface="Bahnschrift Light" panose="020B0502040204020203"/>
              </a:rPr>
              <a:t> </a:t>
            </a:r>
            <a:r>
              <a:rPr sz="700" b="0" spc="-10" dirty="0">
                <a:solidFill>
                  <a:srgbClr val="231F20"/>
                </a:solidFill>
                <a:latin typeface="微软雅黑" panose="020B0503020204020204" charset="-122"/>
                <a:ea typeface="微软雅黑" panose="020B0503020204020204" charset="-122"/>
                <a:cs typeface="Bahnschrift Light" panose="020B0502040204020203"/>
              </a:rPr>
              <a:t>of</a:t>
            </a:r>
            <a:r>
              <a:rPr sz="700" b="0" spc="-35" dirty="0">
                <a:solidFill>
                  <a:srgbClr val="231F20"/>
                </a:solidFill>
                <a:latin typeface="微软雅黑" panose="020B0503020204020204" charset="-122"/>
                <a:ea typeface="微软雅黑" panose="020B0503020204020204" charset="-122"/>
                <a:cs typeface="Bahnschrift Light" panose="020B0502040204020203"/>
              </a:rPr>
              <a:t> </a:t>
            </a:r>
            <a:r>
              <a:rPr sz="700" b="0" spc="-20" dirty="0">
                <a:solidFill>
                  <a:srgbClr val="231F20"/>
                </a:solidFill>
                <a:latin typeface="微软雅黑" panose="020B0503020204020204" charset="-122"/>
                <a:ea typeface="微软雅黑" panose="020B0503020204020204" charset="-122"/>
                <a:cs typeface="Bahnschrift Light" panose="020B0502040204020203"/>
              </a:rPr>
              <a:t>protection.</a:t>
            </a:r>
            <a:endParaRPr sz="700">
              <a:latin typeface="微软雅黑" panose="020B0503020204020204" charset="-122"/>
              <a:ea typeface="微软雅黑" panose="020B0503020204020204" charset="-122"/>
              <a:cs typeface="Bahnschrift Light" panose="020B0502040204020203"/>
            </a:endParaRPr>
          </a:p>
          <a:p>
            <a:pPr marL="12700" marR="6350">
              <a:lnSpc>
                <a:spcPct val="143000"/>
              </a:lnSpc>
            </a:pPr>
            <a:r>
              <a:rPr sz="700" b="0" spc="-20" dirty="0">
                <a:solidFill>
                  <a:srgbClr val="231F20"/>
                </a:solidFill>
                <a:latin typeface="微软雅黑" panose="020B0503020204020204" charset="-122"/>
                <a:ea typeface="微软雅黑" panose="020B0503020204020204" charset="-122"/>
                <a:cs typeface="Bahnschrift Light" panose="020B0502040204020203"/>
              </a:rPr>
              <a:t>4.) STORAGE: </a:t>
            </a:r>
            <a:r>
              <a:rPr sz="700" b="0" spc="-15" dirty="0">
                <a:solidFill>
                  <a:srgbClr val="231F20"/>
                </a:solidFill>
                <a:latin typeface="微软雅黑" panose="020B0503020204020204" charset="-122"/>
                <a:ea typeface="微软雅黑" panose="020B0503020204020204" charset="-122"/>
                <a:cs typeface="Bahnschrift Light" panose="020B0502040204020203"/>
              </a:rPr>
              <a:t>Keep </a:t>
            </a:r>
            <a:r>
              <a:rPr lang="en-US" sz="700" b="0" spc="-15" dirty="0">
                <a:solidFill>
                  <a:srgbClr val="231F20"/>
                </a:solidFill>
                <a:latin typeface="微软雅黑" panose="020B0503020204020204" charset="-122"/>
                <a:ea typeface="微软雅黑" panose="020B0503020204020204" charset="-122"/>
                <a:cs typeface="Bahnschrift Light" panose="020B0502040204020203"/>
              </a:rPr>
              <a:t>the footwear </a:t>
            </a:r>
            <a:r>
              <a:rPr sz="700" b="0" spc="-10" dirty="0">
                <a:solidFill>
                  <a:srgbClr val="231F20"/>
                </a:solidFill>
                <a:latin typeface="微软雅黑" panose="020B0503020204020204" charset="-122"/>
                <a:ea typeface="微软雅黑" panose="020B0503020204020204" charset="-122"/>
                <a:cs typeface="Bahnschrift Light" panose="020B0502040204020203"/>
              </a:rPr>
              <a:t>in its </a:t>
            </a:r>
            <a:r>
              <a:rPr sz="700" b="0" spc="-15" dirty="0">
                <a:solidFill>
                  <a:srgbClr val="231F20"/>
                </a:solidFill>
                <a:latin typeface="微软雅黑" panose="020B0503020204020204" charset="-122"/>
                <a:ea typeface="微软雅黑" panose="020B0503020204020204" charset="-122"/>
                <a:cs typeface="Bahnschrift Light" panose="020B0502040204020203"/>
              </a:rPr>
              <a:t>original packaging, under ordinary temperature</a:t>
            </a:r>
            <a:r>
              <a:rPr lang="en-US" sz="700" b="0" spc="-15" dirty="0">
                <a:solidFill>
                  <a:srgbClr val="231F20"/>
                </a:solidFill>
                <a:latin typeface="微软雅黑" panose="020B0503020204020204" charset="-122"/>
                <a:ea typeface="微软雅黑" panose="020B0503020204020204" charset="-122"/>
                <a:cs typeface="Bahnschrift Light" panose="020B0502040204020203"/>
              </a:rPr>
              <a:t>,</a:t>
            </a:r>
            <a:r>
              <a:rPr sz="700" b="0" spc="10" dirty="0">
                <a:solidFill>
                  <a:srgbClr val="231F20"/>
                </a:solidFill>
                <a:latin typeface="微软雅黑" panose="020B0503020204020204" charset="-122"/>
                <a:ea typeface="微软雅黑" panose="020B0503020204020204" charset="-122"/>
                <a:cs typeface="Bahnschrift Light" panose="020B0502040204020203"/>
              </a:rPr>
              <a:t> </a:t>
            </a:r>
            <a:r>
              <a:rPr sz="700" b="0" spc="15" dirty="0">
                <a:solidFill>
                  <a:srgbClr val="231F20"/>
                </a:solidFill>
                <a:latin typeface="微软雅黑" panose="020B0503020204020204" charset="-122"/>
                <a:ea typeface="微软雅黑" panose="020B0503020204020204" charset="-122"/>
                <a:cs typeface="Bahnschrift Light" panose="020B0502040204020203"/>
              </a:rPr>
              <a:t>non-humidity conditions </a:t>
            </a:r>
            <a:r>
              <a:rPr sz="700" b="0" spc="10" dirty="0">
                <a:solidFill>
                  <a:srgbClr val="231F20"/>
                </a:solidFill>
                <a:latin typeface="微软雅黑" panose="020B0503020204020204" charset="-122"/>
                <a:ea typeface="微软雅黑" panose="020B0503020204020204" charset="-122"/>
                <a:cs typeface="Bahnschrift Light" panose="020B0502040204020203"/>
              </a:rPr>
              <a:t>and in </a:t>
            </a:r>
            <a:r>
              <a:rPr sz="700" b="0" spc="15" dirty="0">
                <a:solidFill>
                  <a:srgbClr val="231F20"/>
                </a:solidFill>
                <a:latin typeface="微软雅黑" panose="020B0503020204020204" charset="-122"/>
                <a:ea typeface="微软雅黑" panose="020B0503020204020204" charset="-122"/>
                <a:cs typeface="Bahnschrift Light" panose="020B0502040204020203"/>
              </a:rPr>
              <a:t>clean, </a:t>
            </a:r>
            <a:r>
              <a:rPr sz="700" b="0" spc="10" dirty="0">
                <a:solidFill>
                  <a:srgbClr val="231F20"/>
                </a:solidFill>
                <a:latin typeface="微软雅黑" panose="020B0503020204020204" charset="-122"/>
                <a:ea typeface="微软雅黑" panose="020B0503020204020204" charset="-122"/>
                <a:cs typeface="Bahnschrift Light" panose="020B0502040204020203"/>
              </a:rPr>
              <a:t>covered and </a:t>
            </a:r>
            <a:r>
              <a:rPr sz="700" b="0" spc="15" dirty="0">
                <a:solidFill>
                  <a:srgbClr val="231F20"/>
                </a:solidFill>
                <a:latin typeface="微软雅黑" panose="020B0503020204020204" charset="-122"/>
                <a:ea typeface="微软雅黑" panose="020B0503020204020204" charset="-122"/>
                <a:cs typeface="Bahnschrift Light" panose="020B0502040204020203"/>
              </a:rPr>
              <a:t>ventilated </a:t>
            </a:r>
            <a:r>
              <a:rPr sz="700" b="0" spc="-25" dirty="0">
                <a:solidFill>
                  <a:srgbClr val="231F20"/>
                </a:solidFill>
                <a:latin typeface="微软雅黑" panose="020B0503020204020204" charset="-122"/>
                <a:ea typeface="微软雅黑" panose="020B0503020204020204" charset="-122"/>
                <a:cs typeface="Bahnschrift Light" panose="020B0502040204020203"/>
              </a:rPr>
              <a:t>premises.</a:t>
            </a:r>
            <a:endParaRPr sz="700">
              <a:latin typeface="微软雅黑" panose="020B0503020204020204" charset="-122"/>
              <a:ea typeface="微软雅黑" panose="020B0503020204020204" charset="-122"/>
              <a:cs typeface="Bahnschrift Light" panose="020B0502040204020203"/>
            </a:endParaRPr>
          </a:p>
          <a:p>
            <a:pPr marL="12700" marR="5080">
              <a:lnSpc>
                <a:spcPct val="143000"/>
              </a:lnSpc>
            </a:pPr>
            <a:r>
              <a:rPr sz="700" b="0" spc="15" dirty="0">
                <a:solidFill>
                  <a:srgbClr val="231F20"/>
                </a:solidFill>
                <a:latin typeface="微软雅黑" panose="020B0503020204020204" charset="-122"/>
                <a:ea typeface="微软雅黑" panose="020B0503020204020204" charset="-122"/>
                <a:cs typeface="Bahnschrift Light" panose="020B0502040204020203"/>
              </a:rPr>
              <a:t>5.) CLEANING: </a:t>
            </a:r>
            <a:r>
              <a:rPr sz="700" b="0" spc="20" dirty="0">
                <a:solidFill>
                  <a:srgbClr val="231F20"/>
                </a:solidFill>
                <a:latin typeface="微软雅黑" panose="020B0503020204020204" charset="-122"/>
                <a:ea typeface="微软雅黑" panose="020B0503020204020204" charset="-122"/>
                <a:cs typeface="Bahnschrift Light" panose="020B0502040204020203"/>
              </a:rPr>
              <a:t>Clean footwear regularly </a:t>
            </a:r>
            <a:r>
              <a:rPr sz="700" b="0" spc="5" dirty="0">
                <a:solidFill>
                  <a:srgbClr val="231F20"/>
                </a:solidFill>
                <a:latin typeface="微软雅黑" panose="020B0503020204020204" charset="-122"/>
                <a:ea typeface="微软雅黑" panose="020B0503020204020204" charset="-122"/>
                <a:cs typeface="Bahnschrift Light" panose="020B0502040204020203"/>
              </a:rPr>
              <a:t>by </a:t>
            </a:r>
            <a:r>
              <a:rPr sz="700" b="0" spc="15" dirty="0">
                <a:solidFill>
                  <a:srgbClr val="231F20"/>
                </a:solidFill>
                <a:latin typeface="微软雅黑" panose="020B0503020204020204" charset="-122"/>
                <a:ea typeface="微软雅黑" panose="020B0503020204020204" charset="-122"/>
                <a:cs typeface="Bahnschrift Light" panose="020B0502040204020203"/>
              </a:rPr>
              <a:t>high </a:t>
            </a:r>
            <a:r>
              <a:rPr sz="700" b="0" spc="20" dirty="0">
                <a:solidFill>
                  <a:srgbClr val="231F20"/>
                </a:solidFill>
                <a:latin typeface="微软雅黑" panose="020B0503020204020204" charset="-122"/>
                <a:ea typeface="微软雅黑" panose="020B0503020204020204" charset="-122"/>
                <a:cs typeface="Bahnschrift Light" panose="020B0502040204020203"/>
              </a:rPr>
              <a:t>quality </a:t>
            </a:r>
            <a:r>
              <a:rPr sz="700" b="0" spc="25" dirty="0">
                <a:solidFill>
                  <a:srgbClr val="231F20"/>
                </a:solidFill>
                <a:latin typeface="微软雅黑" panose="020B0503020204020204" charset="-122"/>
                <a:ea typeface="微软雅黑" panose="020B0503020204020204" charset="-122"/>
                <a:cs typeface="Bahnschrift Light" panose="020B0502040204020203"/>
              </a:rPr>
              <a:t>cleaning </a:t>
            </a:r>
            <a:r>
              <a:rPr sz="700" b="0" spc="-20" dirty="0">
                <a:solidFill>
                  <a:srgbClr val="231F20"/>
                </a:solidFill>
                <a:latin typeface="微软雅黑" panose="020B0503020204020204" charset="-122"/>
                <a:ea typeface="微软雅黑" panose="020B0503020204020204" charset="-122"/>
                <a:cs typeface="Bahnschrift Light" panose="020B0502040204020203"/>
              </a:rPr>
              <a:t>treatments recommended </a:t>
            </a:r>
            <a:r>
              <a:rPr sz="700" b="0" spc="-10" dirty="0">
                <a:solidFill>
                  <a:srgbClr val="231F20"/>
                </a:solidFill>
                <a:latin typeface="微软雅黑" panose="020B0503020204020204" charset="-122"/>
                <a:ea typeface="微软雅黑" panose="020B0503020204020204" charset="-122"/>
                <a:cs typeface="Bahnschrift Light" panose="020B0502040204020203"/>
              </a:rPr>
              <a:t>as </a:t>
            </a:r>
            <a:r>
              <a:rPr sz="700" b="0" spc="-20" dirty="0">
                <a:solidFill>
                  <a:srgbClr val="231F20"/>
                </a:solidFill>
                <a:latin typeface="微软雅黑" panose="020B0503020204020204" charset="-122"/>
                <a:ea typeface="微软雅黑" panose="020B0503020204020204" charset="-122"/>
                <a:cs typeface="Bahnschrift Light" panose="020B0502040204020203"/>
              </a:rPr>
              <a:t>suitable for </a:t>
            </a:r>
            <a:r>
              <a:rPr sz="700" b="0" spc="-15" dirty="0">
                <a:solidFill>
                  <a:srgbClr val="231F20"/>
                </a:solidFill>
                <a:latin typeface="微软雅黑" panose="020B0503020204020204" charset="-122"/>
                <a:ea typeface="微软雅黑" panose="020B0503020204020204" charset="-122"/>
                <a:cs typeface="Bahnschrift Light" panose="020B0502040204020203"/>
              </a:rPr>
              <a:t>the </a:t>
            </a:r>
            <a:r>
              <a:rPr sz="700" b="0" spc="-25" dirty="0">
                <a:solidFill>
                  <a:srgbClr val="231F20"/>
                </a:solidFill>
                <a:latin typeface="微软雅黑" panose="020B0503020204020204" charset="-122"/>
                <a:ea typeface="微软雅黑" panose="020B0503020204020204" charset="-122"/>
                <a:cs typeface="Bahnschrift Light" panose="020B0502040204020203"/>
              </a:rPr>
              <a:t>purpose. Don't </a:t>
            </a:r>
            <a:r>
              <a:rPr sz="700" b="0" spc="-15" dirty="0">
                <a:solidFill>
                  <a:srgbClr val="231F20"/>
                </a:solidFill>
                <a:latin typeface="微软雅黑" panose="020B0503020204020204" charset="-122"/>
                <a:ea typeface="微软雅黑" panose="020B0503020204020204" charset="-122"/>
                <a:cs typeface="Bahnschrift Light" panose="020B0502040204020203"/>
              </a:rPr>
              <a:t>use </a:t>
            </a:r>
            <a:r>
              <a:rPr sz="700" b="0" spc="-20" dirty="0">
                <a:solidFill>
                  <a:srgbClr val="231F20"/>
                </a:solidFill>
                <a:latin typeface="微软雅黑" panose="020B0503020204020204" charset="-122"/>
                <a:ea typeface="微软雅黑" panose="020B0503020204020204" charset="-122"/>
                <a:cs typeface="Bahnschrift Light" panose="020B0502040204020203"/>
              </a:rPr>
              <a:t>caustic or corrosive cleaning</a:t>
            </a:r>
            <a:r>
              <a:rPr sz="700" b="0" spc="-65" dirty="0">
                <a:solidFill>
                  <a:srgbClr val="231F20"/>
                </a:solidFill>
                <a:latin typeface="微软雅黑" panose="020B0503020204020204" charset="-122"/>
                <a:ea typeface="微软雅黑" panose="020B0503020204020204" charset="-122"/>
                <a:cs typeface="Bahnschrift Light" panose="020B0502040204020203"/>
              </a:rPr>
              <a:t> </a:t>
            </a:r>
            <a:r>
              <a:rPr sz="700" b="0" spc="-20" dirty="0">
                <a:solidFill>
                  <a:srgbClr val="231F20"/>
                </a:solidFill>
                <a:latin typeface="微软雅黑" panose="020B0503020204020204" charset="-122"/>
                <a:ea typeface="微软雅黑" panose="020B0503020204020204" charset="-122"/>
                <a:cs typeface="Bahnschrift Light" panose="020B0502040204020203"/>
              </a:rPr>
              <a:t>agents.</a:t>
            </a:r>
            <a:endParaRPr sz="700">
              <a:latin typeface="微软雅黑" panose="020B0503020204020204" charset="-122"/>
              <a:ea typeface="微软雅黑" panose="020B0503020204020204" charset="-122"/>
              <a:cs typeface="Bahnschrift Light" panose="020B0502040204020203"/>
            </a:endParaRPr>
          </a:p>
        </p:txBody>
      </p:sp>
      <p:graphicFrame>
        <p:nvGraphicFramePr>
          <p:cNvPr id="43" name="object 43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749213" y="2904331"/>
          <a:ext cx="6087745" cy="37865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9270"/>
                <a:gridCol w="3038475"/>
              </a:tblGrid>
              <a:tr h="353060">
                <a:tc gridSpan="2">
                  <a:txBody>
                    <a:bodyPr/>
                    <a:lstStyle/>
                    <a:p>
                      <a:pPr marL="258445">
                        <a:lnSpc>
                          <a:spcPct val="100000"/>
                        </a:lnSpc>
                        <a:spcBef>
                          <a:spcPts val="1120"/>
                        </a:spcBef>
                      </a:pPr>
                      <a:r>
                        <a:rPr lang="en-US" sz="900" b="1" spc="-40" dirty="0">
                          <a:solidFill>
                            <a:srgbClr val="231F2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Bahnschrift Light" panose="020B0502040204020203"/>
                        </a:rPr>
                        <a:t>√ </a:t>
                      </a:r>
                      <a:r>
                        <a:rPr sz="900" b="1" spc="-40" dirty="0">
                          <a:solidFill>
                            <a:srgbClr val="231F2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Bahnschrift Light" panose="020B0502040204020203"/>
                        </a:rPr>
                        <a:t>Protection </a:t>
                      </a:r>
                      <a:r>
                        <a:rPr lang="en-US" sz="900" b="1" spc="-40" dirty="0">
                          <a:solidFill>
                            <a:srgbClr val="231F2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Bahnschrift Light" panose="020B0502040204020203"/>
                        </a:rPr>
                        <a:t>With</a:t>
                      </a:r>
                      <a:r>
                        <a:rPr sz="900" b="1" spc="-75" dirty="0">
                          <a:solidFill>
                            <a:srgbClr val="231F2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Bahnschrift Light" panose="020B0502040204020203"/>
                        </a:rPr>
                        <a:t> </a:t>
                      </a:r>
                      <a:r>
                        <a:rPr lang="en-US" sz="900" b="1" spc="-75" dirty="0">
                          <a:solidFill>
                            <a:srgbClr val="231F2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Bahnschrift Light" panose="020B0502040204020203"/>
                        </a:rPr>
                        <a:t>S</a:t>
                      </a:r>
                      <a:r>
                        <a:rPr lang="en-US" sz="900" b="1" spc="-30" dirty="0">
                          <a:solidFill>
                            <a:srgbClr val="231F2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Bahnschrift Light" panose="020B0502040204020203"/>
                        </a:rPr>
                        <a:t>lip Resistant (</a:t>
                      </a:r>
                      <a:r>
                        <a:rPr lang="en-US" sz="900" b="1" spc="-30" dirty="0">
                          <a:solidFill>
                            <a:srgbClr val="231F2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Bahnschrift Light" panose="020B0502040204020203"/>
                          <a:sym typeface="+mn-ea"/>
                        </a:rPr>
                        <a:t>SRC</a:t>
                      </a:r>
                      <a:r>
                        <a:rPr lang="en-US" sz="900" b="1" spc="-30" dirty="0">
                          <a:solidFill>
                            <a:srgbClr val="231F2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Bahnschrift Light" panose="020B0502040204020203"/>
                        </a:rPr>
                        <a:t>)                                                                                                      R</a:t>
                      </a:r>
                      <a:r>
                        <a:rPr lang="en-US" altLang="zh-CN" sz="900" b="1" spc="-30" dirty="0">
                          <a:solidFill>
                            <a:srgbClr val="231F2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Bahnschrift Light" panose="020B0502040204020203"/>
                        </a:rPr>
                        <a:t>esult</a:t>
                      </a:r>
                      <a:endParaRPr lang="en-US" altLang="zh-CN" sz="900" b="1" spc="-30" dirty="0">
                        <a:solidFill>
                          <a:srgbClr val="231F2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Bahnschrift Light" panose="020B0502040204020203"/>
                      </a:endParaRPr>
                    </a:p>
                  </a:txBody>
                  <a:tcPr marL="0" marR="0" marT="107950" marB="10795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3C93B"/>
                    </a:solidFill>
                  </a:tcPr>
                </a:tc>
                <a:tc hMerge="1">
                  <a:tcPr marL="0" marR="0" marT="0" marB="0"/>
                </a:tc>
              </a:tr>
              <a:tr h="462915">
                <a:tc gridSpan="2">
                  <a:txBody>
                    <a:bodyPr/>
                    <a:lstStyle/>
                    <a:p>
                      <a:pPr marL="264160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800" b="0" spc="-35" dirty="0">
                          <a:solidFill>
                            <a:srgbClr val="231F2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Bahnschrift Light" panose="020B0502040204020203"/>
                        </a:rPr>
                        <a:t>Test</a:t>
                      </a:r>
                      <a:r>
                        <a:rPr sz="800" b="0" spc="-50" dirty="0">
                          <a:solidFill>
                            <a:srgbClr val="231F2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Bahnschrift Light" panose="020B0502040204020203"/>
                        </a:rPr>
                        <a:t> </a:t>
                      </a:r>
                      <a:r>
                        <a:rPr sz="800" b="0" spc="-30" dirty="0">
                          <a:solidFill>
                            <a:srgbClr val="231F2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Bahnschrift Light" panose="020B0502040204020203"/>
                        </a:rPr>
                        <a:t>Requirement</a:t>
                      </a:r>
                      <a:r>
                        <a:rPr sz="800" b="0" spc="-45" dirty="0">
                          <a:solidFill>
                            <a:srgbClr val="231F2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Bahnschrift Light" panose="020B0502040204020203"/>
                        </a:rPr>
                        <a:t> </a:t>
                      </a:r>
                      <a:r>
                        <a:rPr sz="800" b="0" dirty="0">
                          <a:solidFill>
                            <a:srgbClr val="231F2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Bahnschrift Light" panose="020B0502040204020203"/>
                        </a:rPr>
                        <a:t>:</a:t>
                      </a:r>
                      <a:r>
                        <a:rPr sz="800" b="0" spc="-45" dirty="0">
                          <a:solidFill>
                            <a:srgbClr val="231F2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Bahnschrift Light" panose="020B0502040204020203"/>
                        </a:rPr>
                        <a:t> </a:t>
                      </a:r>
                      <a:r>
                        <a:rPr lang="en-US" sz="800" b="0" spc="-45" dirty="0">
                          <a:solidFill>
                            <a:srgbClr val="231F2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Bahnschrift Light" panose="020B0502040204020203"/>
                        </a:rPr>
                        <a:t>SRA (Eurotile 2+Nal S) Forward Heel Slip ≥0.28 &amp; Forward Flat Slip: ≥0.32</a:t>
                      </a:r>
                      <a:endParaRPr lang="en-US" sz="800" b="0" spc="-45" dirty="0">
                        <a:solidFill>
                          <a:srgbClr val="231F2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Bahnschrift Light" panose="020B0502040204020203"/>
                      </a:endParaRPr>
                    </a:p>
                    <a:p>
                      <a:pPr marL="264160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lang="en-US" sz="800" b="0" spc="-45" dirty="0">
                          <a:solidFill>
                            <a:srgbClr val="231F2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Bahnschrift Light" panose="020B0502040204020203"/>
                        </a:rPr>
                        <a:t>                                   SRB</a:t>
                      </a:r>
                      <a:r>
                        <a:rPr lang="en-US" sz="800" spc="-45" dirty="0">
                          <a:solidFill>
                            <a:srgbClr val="231F2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Bahnschrift Light" panose="020B0502040204020203"/>
                          <a:sym typeface="+mn-ea"/>
                        </a:rPr>
                        <a:t> (Steel Floor+Glycerine) Forward Heel Slip ≥0.13 &amp; Forward Flat Slip: ≥0.18</a:t>
                      </a:r>
                      <a:endParaRPr lang="en-US" sz="800" b="0" spc="-45" dirty="0">
                        <a:solidFill>
                          <a:srgbClr val="231F2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Bahnschrift Light" panose="020B0502040204020203"/>
                        <a:sym typeface="+mn-ea"/>
                      </a:endParaRPr>
                    </a:p>
                  </a:txBody>
                  <a:tcPr marL="0" marR="0" marT="73660" marB="71755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noFill/>
                  </a:tcPr>
                </a:tc>
                <a:tc hMerge="1">
                  <a:tcPr marL="0" marR="0" marT="0" marB="0"/>
                </a:tc>
              </a:tr>
              <a:tr h="265430">
                <a:tc gridSpan="2">
                  <a:txBody>
                    <a:bodyPr/>
                    <a:lstStyle/>
                    <a:p>
                      <a:pPr marL="264160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800" b="0" spc="-25" dirty="0">
                          <a:solidFill>
                            <a:srgbClr val="231F2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Standards </a:t>
                      </a:r>
                      <a:r>
                        <a:rPr sz="800" b="0" dirty="0">
                          <a:solidFill>
                            <a:srgbClr val="231F2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: </a:t>
                      </a:r>
                      <a:r>
                        <a:rPr sz="800" b="0" spc="-15" dirty="0">
                          <a:solidFill>
                            <a:srgbClr val="231F2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EN </a:t>
                      </a:r>
                      <a:r>
                        <a:rPr sz="800" b="0" spc="-25" dirty="0">
                          <a:solidFill>
                            <a:srgbClr val="231F2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ISO</a:t>
                      </a:r>
                      <a:r>
                        <a:rPr sz="800" b="0" spc="-150" dirty="0">
                          <a:solidFill>
                            <a:srgbClr val="231F2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800" b="0" spc="-30" dirty="0">
                          <a:solidFill>
                            <a:srgbClr val="231F2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20344:2011(</a:t>
                      </a:r>
                      <a:r>
                        <a:rPr lang="en-US" sz="800" b="0" spc="-30" dirty="0">
                          <a:solidFill>
                            <a:srgbClr val="231F2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5.11</a:t>
                      </a:r>
                      <a:r>
                        <a:rPr sz="800" b="0" spc="-30" dirty="0">
                          <a:solidFill>
                            <a:srgbClr val="231F2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) </a:t>
                      </a:r>
                      <a:r>
                        <a:rPr lang="en-US" sz="800" b="0" spc="-30" dirty="0">
                          <a:solidFill>
                            <a:srgbClr val="231F2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,</a:t>
                      </a:r>
                      <a:r>
                        <a:rPr sz="800" b="0" spc="-30" dirty="0">
                          <a:solidFill>
                            <a:srgbClr val="231F2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lang="en-US" sz="800" spc="-30" dirty="0">
                          <a:solidFill>
                            <a:srgbClr val="231F2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SRC Means both SRA &amp; SRB requirements are fulfilled.</a:t>
                      </a:r>
                      <a:endParaRPr lang="en-US" sz="800" b="0" spc="-30" dirty="0">
                        <a:solidFill>
                          <a:srgbClr val="231F2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  <a:sym typeface="+mn-ea"/>
                      </a:endParaRPr>
                    </a:p>
                  </a:txBody>
                  <a:tcPr marL="0" marR="0" marT="71755" marB="71755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 hMerge="1">
                  <a:tcPr marL="0" marR="0" marT="0" marB="0"/>
                </a:tc>
              </a:tr>
              <a:tr h="259715">
                <a:tc gridSpan="2">
                  <a:txBody>
                    <a:bodyPr/>
                    <a:lstStyle/>
                    <a:p>
                      <a:pPr marL="258445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lang="en-US" sz="900" b="1" spc="-40" dirty="0">
                          <a:solidFill>
                            <a:srgbClr val="231F2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Bahnschrift Light" panose="020B0502040204020203"/>
                          <a:sym typeface="+mn-ea"/>
                        </a:rPr>
                        <a:t>√ </a:t>
                      </a:r>
                      <a:r>
                        <a:rPr sz="900" b="1" spc="-10" dirty="0">
                          <a:solidFill>
                            <a:srgbClr val="231F2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Protection </a:t>
                      </a:r>
                      <a:r>
                        <a:rPr lang="en-US" sz="900" b="1" dirty="0">
                          <a:solidFill>
                            <a:srgbClr val="231F2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Against Heat Risk 300℃</a:t>
                      </a:r>
                      <a:r>
                        <a:rPr lang="en-US" sz="900" b="1" spc="-30" dirty="0">
                          <a:solidFill>
                            <a:srgbClr val="231F2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Bahnschrift Light" panose="020B0502040204020203"/>
                          <a:sym typeface="+mn-ea"/>
                        </a:rPr>
                        <a:t>                                                                                                  R</a:t>
                      </a:r>
                      <a:r>
                        <a:rPr lang="en-US" altLang="zh-CN" sz="900" b="1" spc="-30" dirty="0">
                          <a:solidFill>
                            <a:srgbClr val="231F2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Bahnschrift Light" panose="020B0502040204020203"/>
                          <a:sym typeface="+mn-ea"/>
                        </a:rPr>
                        <a:t>esult</a:t>
                      </a:r>
                      <a:endParaRPr lang="en-US" altLang="zh-CN" sz="900" b="1" spc="-30" dirty="0">
                        <a:solidFill>
                          <a:srgbClr val="231F2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Bahnschrift Light" panose="020B0502040204020203"/>
                        <a:sym typeface="+mn-ea"/>
                      </a:endParaRPr>
                    </a:p>
                  </a:txBody>
                  <a:tcPr marL="0" marR="0" marT="107950" marB="10795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3C93B"/>
                    </a:solidFill>
                  </a:tcPr>
                </a:tc>
                <a:tc hMerge="1">
                  <a:tcPr marL="0" marR="0" marT="0" marB="0"/>
                </a:tc>
              </a:tr>
              <a:tr h="282290">
                <a:tc gridSpan="2">
                  <a:txBody>
                    <a:bodyPr/>
                    <a:lstStyle/>
                    <a:p>
                      <a:pPr marL="26416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800" b="0" spc="-35" dirty="0">
                          <a:solidFill>
                            <a:srgbClr val="231F2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Bahnschrift Light" panose="020B0502040204020203"/>
                        </a:rPr>
                        <a:t>Test</a:t>
                      </a:r>
                      <a:r>
                        <a:rPr sz="800" b="0" spc="-50" dirty="0">
                          <a:solidFill>
                            <a:srgbClr val="231F2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Bahnschrift Light" panose="020B0502040204020203"/>
                        </a:rPr>
                        <a:t> </a:t>
                      </a:r>
                      <a:r>
                        <a:rPr sz="800" b="0" spc="-30" dirty="0">
                          <a:solidFill>
                            <a:srgbClr val="231F2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Bahnschrift Light" panose="020B0502040204020203"/>
                        </a:rPr>
                        <a:t>Requirement</a:t>
                      </a:r>
                      <a:r>
                        <a:rPr sz="800" b="0" spc="-50" dirty="0">
                          <a:solidFill>
                            <a:srgbClr val="231F2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Bahnschrift Light" panose="020B0502040204020203"/>
                        </a:rPr>
                        <a:t> </a:t>
                      </a:r>
                      <a:r>
                        <a:rPr sz="800" b="0" dirty="0">
                          <a:solidFill>
                            <a:srgbClr val="231F2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Bahnschrift Light" panose="020B0502040204020203"/>
                        </a:rPr>
                        <a:t>:</a:t>
                      </a:r>
                      <a:r>
                        <a:rPr sz="800" b="0" spc="-45" dirty="0">
                          <a:solidFill>
                            <a:srgbClr val="231F2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Bahnschrift Light" panose="020B0502040204020203"/>
                        </a:rPr>
                        <a:t> </a:t>
                      </a:r>
                      <a:r>
                        <a:rPr lang="en-US" sz="800" spc="-45" dirty="0">
                          <a:solidFill>
                            <a:srgbClr val="231F2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Bahnschrift Light" panose="020B0502040204020203"/>
                          <a:sym typeface="+mn-ea"/>
                        </a:rPr>
                        <a:t>The Outsole Did Not Melt &amp; Did Not Develop Any Cracks When Bent Aound Mandrel</a:t>
                      </a:r>
                      <a:endParaRPr lang="en-US" altLang="zh-CN" sz="800" b="0" spc="-45" dirty="0">
                        <a:solidFill>
                          <a:srgbClr val="231F2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Bahnschrift Light" panose="020B0502040204020203"/>
                      </a:endParaRPr>
                    </a:p>
                  </a:txBody>
                  <a:tcPr marL="0" marR="0" marT="71755" marB="71755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noFill/>
                  </a:tcPr>
                </a:tc>
                <a:tc hMerge="1">
                  <a:tcPr marL="0" marR="0" marT="0" marB="0"/>
                </a:tc>
              </a:tr>
              <a:tr h="254000">
                <a:tc gridSpan="2">
                  <a:txBody>
                    <a:bodyPr/>
                    <a:lstStyle/>
                    <a:p>
                      <a:pPr marL="264160">
                        <a:lnSpc>
                          <a:spcPct val="100000"/>
                        </a:lnSpc>
                        <a:spcBef>
                          <a:spcPts val="440"/>
                        </a:spcBef>
                        <a:tabLst>
                          <a:tab pos="2176780" algn="l"/>
                          <a:tab pos="2933065" algn="l"/>
                        </a:tabLst>
                      </a:pPr>
                      <a:r>
                        <a:rPr sz="800" b="0" spc="-25" dirty="0">
                          <a:solidFill>
                            <a:srgbClr val="231F2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Bahnschrift Light" panose="020B0502040204020203"/>
                        </a:rPr>
                        <a:t>Standards </a:t>
                      </a:r>
                      <a:r>
                        <a:rPr sz="800" b="0" dirty="0">
                          <a:solidFill>
                            <a:srgbClr val="231F2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Bahnschrift Light" panose="020B0502040204020203"/>
                        </a:rPr>
                        <a:t>: 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Bahnschrift Light" panose="020B0502040204020203"/>
                          <a:sym typeface="+mn-ea"/>
                        </a:rPr>
                        <a:t>EN</a:t>
                      </a:r>
                      <a:r>
                        <a:rPr sz="800" spc="-120" dirty="0">
                          <a:solidFill>
                            <a:srgbClr val="231F2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Bahnschrift Light" panose="020B0502040204020203"/>
                          <a:sym typeface="+mn-ea"/>
                        </a:rPr>
                        <a:t> 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Bahnschrift Light" panose="020B0502040204020203"/>
                          <a:sym typeface="+mn-ea"/>
                        </a:rPr>
                        <a:t>ISO</a:t>
                      </a:r>
                      <a:r>
                        <a:rPr sz="800" spc="-40" dirty="0">
                          <a:solidFill>
                            <a:srgbClr val="231F2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Bahnschrift Light" panose="020B0502040204020203"/>
                          <a:sym typeface="+mn-ea"/>
                        </a:rPr>
                        <a:t> 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Bahnschrift Light" panose="020B0502040204020203"/>
                          <a:sym typeface="+mn-ea"/>
                        </a:rPr>
                        <a:t>20344:2011(</a:t>
                      </a:r>
                      <a:r>
                        <a:rPr lang="en-US" sz="800" spc="-25" dirty="0">
                          <a:solidFill>
                            <a:srgbClr val="231F2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Bahnschrift Light" panose="020B0502040204020203"/>
                          <a:sym typeface="+mn-ea"/>
                        </a:rPr>
                        <a:t>8.7). 300℃    HRO=Heat Resistant</a:t>
                      </a:r>
                      <a:endParaRPr lang="en-US" sz="800" b="0" spc="-25" dirty="0">
                        <a:solidFill>
                          <a:srgbClr val="231F2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Bahnschrift Light" panose="020B0502040204020203"/>
                      </a:endParaRPr>
                    </a:p>
                  </a:txBody>
                  <a:tcPr marL="0" marR="0" marT="71755" marB="71755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 hMerge="1">
                  <a:tcPr marL="0" marR="0" marT="0" marB="0"/>
                </a:tc>
              </a:tr>
              <a:tr h="224155">
                <a:tc gridSpan="2">
                  <a:txBody>
                    <a:bodyPr/>
                    <a:lstStyle/>
                    <a:p>
                      <a:pPr marL="258445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lang="en-US" sz="900" b="1" spc="-40" dirty="0">
                          <a:solidFill>
                            <a:srgbClr val="231F2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Bahnschrift Light" panose="020B0502040204020203"/>
                          <a:sym typeface="+mn-ea"/>
                        </a:rPr>
                        <a:t>√ </a:t>
                      </a:r>
                      <a:r>
                        <a:rPr sz="900" b="1" spc="-10" dirty="0">
                          <a:solidFill>
                            <a:srgbClr val="231F2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Protection </a:t>
                      </a:r>
                      <a:r>
                        <a:rPr lang="en-US" sz="900" b="1" dirty="0">
                          <a:solidFill>
                            <a:srgbClr val="231F2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Resistant to Fuel Oil</a:t>
                      </a:r>
                      <a:r>
                        <a:rPr lang="en-US" sz="900" b="1" spc="-30" dirty="0">
                          <a:solidFill>
                            <a:srgbClr val="231F2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Bahnschrift Light" panose="020B0502040204020203"/>
                          <a:sym typeface="+mn-ea"/>
                        </a:rPr>
                        <a:t>                                                                                                          R</a:t>
                      </a:r>
                      <a:r>
                        <a:rPr lang="en-US" altLang="zh-CN" sz="900" b="1" spc="-30" dirty="0">
                          <a:solidFill>
                            <a:srgbClr val="231F2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Bahnschrift Light" panose="020B0502040204020203"/>
                          <a:sym typeface="+mn-ea"/>
                        </a:rPr>
                        <a:t>esult</a:t>
                      </a:r>
                      <a:endParaRPr lang="en-US" altLang="zh-CN" sz="900" b="1" spc="-30" dirty="0">
                        <a:solidFill>
                          <a:srgbClr val="231F2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Bahnschrift Light" panose="020B0502040204020203"/>
                        <a:sym typeface="+mn-ea"/>
                      </a:endParaRPr>
                    </a:p>
                  </a:txBody>
                  <a:tcPr marL="0" marR="0" marT="107950" marB="10795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EBBF27"/>
                    </a:solidFill>
                  </a:tcPr>
                </a:tc>
                <a:tc hMerge="1">
                  <a:tcPr marL="0" marR="0" marT="0" marB="0"/>
                </a:tc>
              </a:tr>
              <a:tr h="285115">
                <a:tc gridSpan="2">
                  <a:txBody>
                    <a:bodyPr/>
                    <a:p>
                      <a:pPr marL="264160" algn="just">
                        <a:lnSpc>
                          <a:spcPct val="100000"/>
                        </a:lnSpc>
                        <a:spcBef>
                          <a:spcPts val="455"/>
                        </a:spcBef>
                        <a:buNone/>
                      </a:pPr>
                      <a:r>
                        <a:rPr sz="800" spc="-35" dirty="0">
                          <a:solidFill>
                            <a:srgbClr val="231F2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Bahnschrift Light" panose="020B0502040204020203"/>
                          <a:sym typeface="+mn-ea"/>
                        </a:rPr>
                        <a:t>Test</a:t>
                      </a:r>
                      <a:r>
                        <a:rPr sz="800" spc="-50" dirty="0">
                          <a:solidFill>
                            <a:srgbClr val="231F2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Bahnschrift Light" panose="020B0502040204020203"/>
                          <a:sym typeface="+mn-ea"/>
                        </a:rPr>
                        <a:t> </a:t>
                      </a:r>
                      <a:r>
                        <a:rPr sz="800" spc="-30" dirty="0">
                          <a:solidFill>
                            <a:srgbClr val="231F2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Bahnschrift Light" panose="020B0502040204020203"/>
                          <a:sym typeface="+mn-ea"/>
                        </a:rPr>
                        <a:t>Requirement</a:t>
                      </a:r>
                      <a:r>
                        <a:rPr sz="800" spc="-50" dirty="0">
                          <a:solidFill>
                            <a:srgbClr val="231F2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Bahnschrift Light" panose="020B0502040204020203"/>
                          <a:sym typeface="+mn-ea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Bahnschrift Light" panose="020B0502040204020203"/>
                          <a:sym typeface="+mn-ea"/>
                        </a:rPr>
                        <a:t>:</a:t>
                      </a:r>
                      <a:r>
                        <a:rPr sz="800" spc="-45" dirty="0">
                          <a:solidFill>
                            <a:srgbClr val="231F2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Bahnschrift Light" panose="020B0502040204020203"/>
                          <a:sym typeface="+mn-ea"/>
                        </a:rPr>
                        <a:t> </a:t>
                      </a:r>
                      <a:r>
                        <a:rPr lang="en-US" sz="800" spc="-45" dirty="0">
                          <a:solidFill>
                            <a:srgbClr val="231F2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Bahnschrift Light" panose="020B0502040204020203"/>
                          <a:sym typeface="+mn-ea"/>
                        </a:rPr>
                        <a:t>Change in Volume and Change in Hardness</a:t>
                      </a:r>
                      <a:r>
                        <a:rPr sz="800" spc="-45" dirty="0">
                          <a:solidFill>
                            <a:srgbClr val="231F2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Bahnschrift Light" panose="020B0502040204020203"/>
                          <a:sym typeface="+mn-ea"/>
                        </a:rPr>
                        <a:t> 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Bahnschrift Light" panose="020B0502040204020203"/>
                          <a:sym typeface="+mn-ea"/>
                        </a:rPr>
                        <a:t>(Outsole)</a:t>
                      </a:r>
                      <a:r>
                        <a:rPr sz="800" spc="-45" dirty="0">
                          <a:solidFill>
                            <a:srgbClr val="231F2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Bahnschrift Light" panose="020B0502040204020203"/>
                          <a:sym typeface="+mn-ea"/>
                        </a:rPr>
                        <a:t>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Bahnschrift Light" panose="020B0502040204020203"/>
                          <a:sym typeface="+mn-ea"/>
                        </a:rPr>
                        <a:t>is</a:t>
                      </a:r>
                      <a:r>
                        <a:rPr sz="800" spc="-45" dirty="0">
                          <a:solidFill>
                            <a:srgbClr val="231F2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Bahnschrift Light" panose="020B0502040204020203"/>
                          <a:sym typeface="+mn-ea"/>
                        </a:rPr>
                        <a:t>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Bahnschrift Light" panose="020B0502040204020203"/>
                          <a:sym typeface="+mn-ea"/>
                        </a:rPr>
                        <a:t>No</a:t>
                      </a:r>
                      <a:r>
                        <a:rPr sz="800" spc="-45" dirty="0">
                          <a:solidFill>
                            <a:srgbClr val="231F2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Bahnschrift Light" panose="020B0502040204020203"/>
                          <a:sym typeface="+mn-ea"/>
                        </a:rPr>
                        <a:t> 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Bahnschrift Light" panose="020B0502040204020203"/>
                          <a:sym typeface="+mn-ea"/>
                        </a:rPr>
                        <a:t>More</a:t>
                      </a:r>
                      <a:r>
                        <a:rPr sz="800" spc="-45" dirty="0">
                          <a:solidFill>
                            <a:srgbClr val="231F2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Bahnschrift Light" panose="020B0502040204020203"/>
                          <a:sym typeface="+mn-ea"/>
                        </a:rPr>
                        <a:t>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Bahnschrift Light" panose="020B0502040204020203"/>
                          <a:sym typeface="+mn-ea"/>
                        </a:rPr>
                        <a:t>Than</a:t>
                      </a:r>
                      <a:r>
                        <a:rPr sz="800" spc="-45" dirty="0">
                          <a:solidFill>
                            <a:srgbClr val="231F2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Bahnschrift Light" panose="020B0502040204020203"/>
                          <a:sym typeface="+mn-ea"/>
                        </a:rPr>
                        <a:t> 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Bahnschrift Light" panose="020B0502040204020203"/>
                          <a:sym typeface="+mn-ea"/>
                        </a:rPr>
                        <a:t>+12%(*)</a:t>
                      </a:r>
                      <a:endParaRPr lang="zh-CN" altLang="en-US" sz="800" b="0" spc="-25" dirty="0">
                        <a:solidFill>
                          <a:srgbClr val="231F2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Bahnschrift Light" panose="020B0502040204020203"/>
                        <a:sym typeface="+mn-ea"/>
                      </a:endParaRPr>
                    </a:p>
                  </a:txBody>
                  <a:tcPr marL="0" marR="0" marT="71755" marB="71755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noFill/>
                  </a:tcPr>
                </a:tc>
                <a:tc hMerge="1">
                  <a:tcPr marL="0" marR="0" marT="0" marB="0">
                    <a:lnR w="6350">
                      <a:solidFill>
                        <a:srgbClr val="231F20"/>
                      </a:solidFill>
                      <a:prstDash val="solid"/>
                    </a:lnR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DDDDDE"/>
                    </a:solidFill>
                  </a:tcPr>
                </a:tc>
              </a:tr>
              <a:tr h="280670">
                <a:tc gridSpan="2">
                  <a:txBody>
                    <a:bodyPr/>
                    <a:lstStyle/>
                    <a:p>
                      <a:pPr marL="264160">
                        <a:lnSpc>
                          <a:spcPct val="100000"/>
                        </a:lnSpc>
                        <a:spcBef>
                          <a:spcPts val="440"/>
                        </a:spcBef>
                        <a:tabLst>
                          <a:tab pos="2176780" algn="l"/>
                          <a:tab pos="2933065" algn="l"/>
                        </a:tabLst>
                      </a:pPr>
                      <a:r>
                        <a:rPr sz="800" spc="-25" dirty="0">
                          <a:solidFill>
                            <a:srgbClr val="231F2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Bahnschrift Light" panose="020B0502040204020203"/>
                          <a:sym typeface="+mn-ea"/>
                        </a:rPr>
                        <a:t>Standards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Bahnschrift Light" panose="020B0502040204020203"/>
                          <a:sym typeface="+mn-ea"/>
                        </a:rPr>
                        <a:t>: 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Bahnschrift Light" panose="020B0502040204020203"/>
                          <a:sym typeface="+mn-ea"/>
                        </a:rPr>
                        <a:t>EN</a:t>
                      </a:r>
                      <a:r>
                        <a:rPr sz="800" spc="-120" dirty="0">
                          <a:solidFill>
                            <a:srgbClr val="231F2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Bahnschrift Light" panose="020B0502040204020203"/>
                          <a:sym typeface="+mn-ea"/>
                        </a:rPr>
                        <a:t> 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Bahnschrift Light" panose="020B0502040204020203"/>
                          <a:sym typeface="+mn-ea"/>
                        </a:rPr>
                        <a:t>ISO</a:t>
                      </a:r>
                      <a:r>
                        <a:rPr sz="800" spc="-40" dirty="0">
                          <a:solidFill>
                            <a:srgbClr val="231F2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Bahnschrift Light" panose="020B0502040204020203"/>
                          <a:sym typeface="+mn-ea"/>
                        </a:rPr>
                        <a:t> 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Bahnschrift Light" panose="020B0502040204020203"/>
                          <a:sym typeface="+mn-ea"/>
                        </a:rPr>
                        <a:t>20344:2011(8.6.1)</a:t>
                      </a:r>
                      <a:r>
                        <a:rPr lang="en-US" sz="800" spc="-25" dirty="0">
                          <a:solidFill>
                            <a:srgbClr val="231F2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Bahnschrift Light" panose="020B0502040204020203"/>
                          <a:sym typeface="+mn-ea"/>
                        </a:rPr>
                        <a:t>      </a:t>
                      </a:r>
                      <a:endParaRPr lang="en-US" sz="800" spc="-25" dirty="0">
                        <a:solidFill>
                          <a:srgbClr val="231F2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Bahnschrift Light" panose="020B0502040204020203"/>
                        <a:sym typeface="+mn-ea"/>
                      </a:endParaRPr>
                    </a:p>
                  </a:txBody>
                  <a:tcPr marL="0" marR="0" marT="71755" marB="71755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 hMerge="1">
                  <a:tcPr marL="0" marR="0" marT="0" marB="0"/>
                </a:tc>
              </a:tr>
              <a:tr h="267335">
                <a:tc gridSpan="2">
                  <a:txBody>
                    <a:bodyPr/>
                    <a:lstStyle/>
                    <a:p>
                      <a:pPr marL="256540">
                        <a:lnSpc>
                          <a:spcPct val="100000"/>
                        </a:lnSpc>
                        <a:spcBef>
                          <a:spcPts val="1115"/>
                        </a:spcBef>
                      </a:pPr>
                      <a:r>
                        <a:rPr sz="900" b="1" spc="-30" dirty="0">
                          <a:solidFill>
                            <a:srgbClr val="231F2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Bahnschrift Light" panose="020B0502040204020203"/>
                        </a:rPr>
                        <a:t>SAFETOE </a:t>
                      </a:r>
                      <a:r>
                        <a:rPr sz="900" b="1" spc="-35" dirty="0">
                          <a:solidFill>
                            <a:srgbClr val="231F2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Bahnschrift Light" panose="020B0502040204020203"/>
                        </a:rPr>
                        <a:t>Standard</a:t>
                      </a:r>
                      <a:r>
                        <a:rPr sz="900" b="1" spc="-35" dirty="0">
                          <a:solidFill>
                            <a:srgbClr val="231F2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Bahnschrift Light" panose="020B0502040204020203"/>
                          <a:sym typeface="+mn-ea"/>
                        </a:rPr>
                        <a:t> </a:t>
                      </a:r>
                      <a:r>
                        <a:rPr sz="900" b="1" spc="-40" dirty="0">
                          <a:solidFill>
                            <a:srgbClr val="231F2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Bahnschrift Light" panose="020B0502040204020203"/>
                        </a:rPr>
                        <a:t>Package</a:t>
                      </a:r>
                      <a:r>
                        <a:rPr sz="900" b="1" spc="-35" dirty="0">
                          <a:solidFill>
                            <a:srgbClr val="231F2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Bahnschrift Light" panose="020B0502040204020203"/>
                          <a:sym typeface="+mn-ea"/>
                        </a:rPr>
                        <a:t> </a:t>
                      </a:r>
                      <a:r>
                        <a:rPr sz="900" b="1" spc="-40" dirty="0">
                          <a:solidFill>
                            <a:srgbClr val="231F2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Bahnschrift Light" panose="020B0502040204020203"/>
                        </a:rPr>
                        <a:t>Instruction </a:t>
                      </a:r>
                      <a:r>
                        <a:rPr lang="en-US" sz="900" b="1" spc="-40" dirty="0">
                          <a:solidFill>
                            <a:srgbClr val="231F2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Bahnschrift Light" panose="020B0502040204020203"/>
                        </a:rPr>
                        <a:t>(Average 42# for Reference)</a:t>
                      </a:r>
                      <a:endParaRPr lang="en-US" sz="900" b="1" spc="-40" dirty="0">
                        <a:solidFill>
                          <a:srgbClr val="231F2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Bahnschrift Light" panose="020B0502040204020203"/>
                      </a:endParaRPr>
                    </a:p>
                  </a:txBody>
                  <a:tcPr marL="0" marR="0" marT="107950" marB="10795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3C93B"/>
                    </a:solidFill>
                  </a:tcPr>
                </a:tc>
                <a:tc hMerge="1">
                  <a:tcPr marL="0" marR="0" marT="0" marB="0"/>
                </a:tc>
              </a:tr>
              <a:tr h="266065">
                <a:tc>
                  <a:txBody>
                    <a:bodyPr/>
                    <a:lstStyle/>
                    <a:p>
                      <a:pPr marL="264160">
                        <a:lnSpc>
                          <a:spcPct val="100000"/>
                        </a:lnSpc>
                        <a:spcBef>
                          <a:spcPts val="460"/>
                        </a:spcBef>
                      </a:pPr>
                      <a:r>
                        <a:rPr sz="800" b="0" spc="-20" dirty="0">
                          <a:solidFill>
                            <a:srgbClr val="231F2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Bahnschrift Light" panose="020B0502040204020203"/>
                        </a:rPr>
                        <a:t>Shoes </a:t>
                      </a:r>
                      <a:r>
                        <a:rPr sz="800" b="0" spc="-30" dirty="0">
                          <a:solidFill>
                            <a:srgbClr val="231F2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Bahnschrift Light" panose="020B0502040204020203"/>
                        </a:rPr>
                        <a:t>Weight </a:t>
                      </a:r>
                      <a:r>
                        <a:rPr sz="800" b="0" dirty="0">
                          <a:solidFill>
                            <a:srgbClr val="231F2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Bahnschrift Light" panose="020B0502040204020203"/>
                        </a:rPr>
                        <a:t>: </a:t>
                      </a:r>
                      <a:r>
                        <a:rPr sz="800" b="0" spc="-25" dirty="0">
                          <a:solidFill>
                            <a:srgbClr val="231F2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Bahnschrift Light" panose="020B0502040204020203"/>
                        </a:rPr>
                        <a:t>1.</a:t>
                      </a:r>
                      <a:r>
                        <a:rPr lang="en-US" sz="800" b="0" spc="-25" dirty="0">
                          <a:solidFill>
                            <a:srgbClr val="231F2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Bahnschrift Light" panose="020B0502040204020203"/>
                        </a:rPr>
                        <a:t>1</a:t>
                      </a:r>
                      <a:r>
                        <a:rPr sz="800" b="0" spc="-25" dirty="0">
                          <a:solidFill>
                            <a:srgbClr val="231F2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Bahnschrift Light" panose="020B0502040204020203"/>
                        </a:rPr>
                        <a:t>-1.</a:t>
                      </a:r>
                      <a:r>
                        <a:rPr lang="en-US" sz="800" b="0" spc="-25" dirty="0">
                          <a:solidFill>
                            <a:srgbClr val="231F2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Bahnschrift Light" panose="020B0502040204020203"/>
                        </a:rPr>
                        <a:t>2</a:t>
                      </a:r>
                      <a:r>
                        <a:rPr sz="800" b="0" spc="-25" dirty="0">
                          <a:solidFill>
                            <a:srgbClr val="231F2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Bahnschrift Light" panose="020B0502040204020203"/>
                        </a:rPr>
                        <a:t> </a:t>
                      </a:r>
                      <a:r>
                        <a:rPr lang="en-US" sz="800" b="0" spc="-25" dirty="0">
                          <a:solidFill>
                            <a:srgbClr val="231F2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Bahnschrift Light" panose="020B0502040204020203"/>
                        </a:rPr>
                        <a:t>KGS</a:t>
                      </a:r>
                      <a:r>
                        <a:rPr sz="800" b="0" spc="-25" dirty="0">
                          <a:solidFill>
                            <a:srgbClr val="231F2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Bahnschrift Light" panose="020B0502040204020203"/>
                        </a:rPr>
                        <a:t> </a:t>
                      </a:r>
                      <a:r>
                        <a:rPr sz="800" b="0" dirty="0">
                          <a:solidFill>
                            <a:srgbClr val="231F2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Bahnschrift Light" panose="020B0502040204020203"/>
                        </a:rPr>
                        <a:t>/</a:t>
                      </a:r>
                      <a:r>
                        <a:rPr sz="800" b="0" spc="-180" dirty="0">
                          <a:solidFill>
                            <a:srgbClr val="231F2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Bahnschrift Light" panose="020B0502040204020203"/>
                        </a:rPr>
                        <a:t> </a:t>
                      </a:r>
                      <a:r>
                        <a:rPr sz="800" b="0" spc="-30" dirty="0">
                          <a:solidFill>
                            <a:srgbClr val="231F2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Bahnschrift Light" panose="020B0502040204020203"/>
                        </a:rPr>
                        <a:t>Pair</a:t>
                      </a:r>
                      <a:endParaRPr sz="800" b="0" spc="-30" dirty="0">
                        <a:solidFill>
                          <a:srgbClr val="231F2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Bahnschrift Light" panose="020B0502040204020203"/>
                      </a:endParaRPr>
                    </a:p>
                  </a:txBody>
                  <a:tcPr marL="0" marR="0" marT="58419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5900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en-US" sz="800" spc="-20" dirty="0">
                          <a:solidFill>
                            <a:srgbClr val="231F2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Bahnschrift Light" panose="020B0502040204020203"/>
                          <a:sym typeface="+mn-ea"/>
                        </a:rPr>
                        <a:t>Carton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Bahnschrift Light" panose="020B0502040204020203"/>
                          <a:sym typeface="+mn-ea"/>
                        </a:rPr>
                        <a:t> </a:t>
                      </a:r>
                      <a:r>
                        <a:rPr sz="800" spc="-30" dirty="0">
                          <a:solidFill>
                            <a:srgbClr val="231F2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Bahnschrift Light" panose="020B0502040204020203"/>
                          <a:sym typeface="+mn-ea"/>
                        </a:rPr>
                        <a:t>Weight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Bahnschrift Light" panose="020B0502040204020203"/>
                          <a:sym typeface="+mn-ea"/>
                        </a:rPr>
                        <a:t>: 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Bahnschrift Light" panose="020B0502040204020203"/>
                          <a:sym typeface="+mn-ea"/>
                        </a:rPr>
                        <a:t>1</a:t>
                      </a:r>
                      <a:r>
                        <a:rPr lang="en-US" sz="800" spc="-25" dirty="0">
                          <a:solidFill>
                            <a:srgbClr val="231F2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Bahnschrift Light" panose="020B0502040204020203"/>
                          <a:sym typeface="+mn-ea"/>
                        </a:rPr>
                        <a:t>2-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Bahnschrift Light" panose="020B0502040204020203"/>
                          <a:sym typeface="+mn-ea"/>
                        </a:rPr>
                        <a:t>1</a:t>
                      </a:r>
                      <a:r>
                        <a:rPr lang="en-US" sz="800" spc="-25" dirty="0">
                          <a:solidFill>
                            <a:srgbClr val="231F2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Bahnschrift Light" panose="020B0502040204020203"/>
                          <a:sym typeface="+mn-ea"/>
                        </a:rPr>
                        <a:t>3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Bahnschrift Light" panose="020B0502040204020203"/>
                          <a:sym typeface="+mn-ea"/>
                        </a:rPr>
                        <a:t> </a:t>
                      </a:r>
                      <a:r>
                        <a:rPr lang="en-US" sz="800" spc="-25" dirty="0">
                          <a:solidFill>
                            <a:srgbClr val="231F2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Bahnschrift Light" panose="020B0502040204020203"/>
                          <a:sym typeface="+mn-ea"/>
                        </a:rPr>
                        <a:t>KGS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Bahnschrift Light" panose="020B0502040204020203"/>
                          <a:sym typeface="+mn-ea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Bahnschrift Light" panose="020B0502040204020203"/>
                          <a:sym typeface="+mn-ea"/>
                        </a:rPr>
                        <a:t>/</a:t>
                      </a:r>
                      <a:r>
                        <a:rPr sz="800" spc="-180" dirty="0">
                          <a:solidFill>
                            <a:srgbClr val="231F2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Bahnschrift Light" panose="020B0502040204020203"/>
                          <a:sym typeface="+mn-ea"/>
                        </a:rPr>
                        <a:t> </a:t>
                      </a:r>
                      <a:r>
                        <a:rPr lang="en-US" sz="800" spc="-30" dirty="0">
                          <a:solidFill>
                            <a:srgbClr val="231F2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Bahnschrift Light" panose="020B0502040204020203"/>
                          <a:sym typeface="+mn-ea"/>
                        </a:rPr>
                        <a:t>Carton</a:t>
                      </a:r>
                      <a:endParaRPr lang="en-US" sz="800" b="0" spc="-30" dirty="0">
                        <a:solidFill>
                          <a:srgbClr val="231F2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Bahnschrift Light" panose="020B0502040204020203"/>
                        <a:sym typeface="+mn-ea"/>
                      </a:endParaRPr>
                    </a:p>
                  </a:txBody>
                  <a:tcPr marL="0" marR="0" marT="71755" marB="71755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</a:tr>
              <a:tr h="266065">
                <a:tc>
                  <a:txBody>
                    <a:bodyPr/>
                    <a:lstStyle/>
                    <a:p>
                      <a:pPr marL="264160">
                        <a:lnSpc>
                          <a:spcPct val="100000"/>
                        </a:lnSpc>
                        <a:spcBef>
                          <a:spcPts val="460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1</a:t>
                      </a:r>
                      <a:r>
                        <a:rPr sz="800" spc="-50" dirty="0">
                          <a:solidFill>
                            <a:srgbClr val="231F2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 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Pair</a:t>
                      </a:r>
                      <a:r>
                        <a:rPr sz="800" spc="-45" dirty="0">
                          <a:solidFill>
                            <a:srgbClr val="231F2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/</a:t>
                      </a:r>
                      <a:r>
                        <a:rPr sz="800" spc="-50" dirty="0">
                          <a:solidFill>
                            <a:srgbClr val="231F2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 </a:t>
                      </a:r>
                      <a:r>
                        <a:rPr lang="en-US" sz="800" spc="-50" dirty="0">
                          <a:solidFill>
                            <a:srgbClr val="231F2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Color B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ox</a:t>
                      </a:r>
                      <a:r>
                        <a:rPr sz="800" spc="-45" dirty="0">
                          <a:solidFill>
                            <a:srgbClr val="231F2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,</a:t>
                      </a:r>
                      <a:r>
                        <a:rPr sz="800" spc="-45" dirty="0">
                          <a:solidFill>
                            <a:srgbClr val="231F2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 </a:t>
                      </a:r>
                      <a:r>
                        <a:rPr lang="en-US" sz="800" spc="-45" dirty="0">
                          <a:solidFill>
                            <a:srgbClr val="231F2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Dimensions</a:t>
                      </a:r>
                      <a:r>
                        <a:rPr sz="800" spc="-50" dirty="0">
                          <a:solidFill>
                            <a:srgbClr val="231F2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:</a:t>
                      </a:r>
                      <a:r>
                        <a:rPr sz="800" spc="-45" dirty="0">
                          <a:solidFill>
                            <a:srgbClr val="231F2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 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32×2</a:t>
                      </a:r>
                      <a:r>
                        <a:rPr lang="en-US" sz="800" spc="-25" dirty="0">
                          <a:solidFill>
                            <a:srgbClr val="231F2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1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×12</a:t>
                      </a:r>
                      <a:r>
                        <a:rPr lang="en-US" sz="800" spc="-25" dirty="0">
                          <a:solidFill>
                            <a:srgbClr val="231F2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CM</a:t>
                      </a:r>
                      <a:endParaRPr sz="800" b="0" spc="-30" dirty="0">
                        <a:solidFill>
                          <a:srgbClr val="231F2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Bahnschrift Light" panose="020B0502040204020203"/>
                      </a:endParaRPr>
                    </a:p>
                  </a:txBody>
                  <a:tcPr marL="0" marR="0" marT="58419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5900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800" b="0" dirty="0">
                          <a:solidFill>
                            <a:srgbClr val="231F2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</a:t>
                      </a:r>
                      <a:r>
                        <a:rPr lang="en-US" sz="800" b="0" dirty="0">
                          <a:solidFill>
                            <a:srgbClr val="231F2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0</a:t>
                      </a:r>
                      <a:r>
                        <a:rPr sz="800" b="0" spc="-50" dirty="0">
                          <a:solidFill>
                            <a:srgbClr val="231F2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800" b="0" spc="-25" dirty="0">
                          <a:solidFill>
                            <a:srgbClr val="231F2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Pair</a:t>
                      </a:r>
                      <a:r>
                        <a:rPr sz="800" b="0" spc="-45" dirty="0">
                          <a:solidFill>
                            <a:srgbClr val="231F2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800" b="0" dirty="0">
                          <a:solidFill>
                            <a:srgbClr val="231F2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/</a:t>
                      </a:r>
                      <a:r>
                        <a:rPr sz="800" b="0" spc="-50" dirty="0">
                          <a:solidFill>
                            <a:srgbClr val="231F2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lang="en-US" sz="800" b="0" spc="-50" dirty="0">
                          <a:solidFill>
                            <a:srgbClr val="231F2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Carton</a:t>
                      </a:r>
                      <a:r>
                        <a:rPr sz="800" b="0" spc="-45" dirty="0">
                          <a:solidFill>
                            <a:srgbClr val="231F2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800" b="0" dirty="0">
                          <a:solidFill>
                            <a:srgbClr val="231F2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,</a:t>
                      </a:r>
                      <a:r>
                        <a:rPr sz="800" b="0" spc="-45" dirty="0">
                          <a:solidFill>
                            <a:srgbClr val="231F2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lang="en-US" sz="800" b="0" spc="-20" dirty="0">
                          <a:solidFill>
                            <a:srgbClr val="231F2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Dimensions</a:t>
                      </a:r>
                      <a:r>
                        <a:rPr sz="800" b="0" spc="-50" dirty="0">
                          <a:solidFill>
                            <a:srgbClr val="231F2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800" b="0" dirty="0">
                          <a:solidFill>
                            <a:srgbClr val="231F2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:</a:t>
                      </a:r>
                      <a:r>
                        <a:rPr sz="800" b="0" spc="-45" dirty="0">
                          <a:solidFill>
                            <a:srgbClr val="231F2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lang="en-US" sz="800" b="0" spc="-45" dirty="0">
                          <a:solidFill>
                            <a:srgbClr val="231F2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62</a:t>
                      </a:r>
                      <a:r>
                        <a:rPr sz="800" b="0" spc="-25" dirty="0">
                          <a:solidFill>
                            <a:srgbClr val="231F2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×</a:t>
                      </a:r>
                      <a:r>
                        <a:rPr lang="en-US" sz="800" b="0" spc="-25" dirty="0">
                          <a:solidFill>
                            <a:srgbClr val="231F2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43</a:t>
                      </a:r>
                      <a:r>
                        <a:rPr sz="800" b="0" spc="-25" dirty="0">
                          <a:solidFill>
                            <a:srgbClr val="231F2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×</a:t>
                      </a:r>
                      <a:r>
                        <a:rPr lang="en-US" sz="800" b="0" spc="-25" dirty="0">
                          <a:solidFill>
                            <a:srgbClr val="231F2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33CM</a:t>
                      </a:r>
                      <a:endParaRPr lang="en-US" sz="800" b="0" spc="-25" dirty="0">
                        <a:solidFill>
                          <a:srgbClr val="231F2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71755" marB="71755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pSp>
        <p:nvGrpSpPr>
          <p:cNvPr id="14" name="组合 13"/>
          <p:cNvGrpSpPr/>
          <p:nvPr/>
        </p:nvGrpSpPr>
        <p:grpSpPr>
          <a:xfrm>
            <a:off x="5797550" y="2904490"/>
            <a:ext cx="667287" cy="2897505"/>
            <a:chOff x="9556" y="4454"/>
            <a:chExt cx="1078" cy="4563"/>
          </a:xfrm>
        </p:grpSpPr>
        <p:cxnSp>
          <p:nvCxnSpPr>
            <p:cNvPr id="9" name="直接连接符 8"/>
            <p:cNvCxnSpPr/>
            <p:nvPr/>
          </p:nvCxnSpPr>
          <p:spPr>
            <a:xfrm>
              <a:off x="9556" y="4454"/>
              <a:ext cx="0" cy="4563"/>
            </a:xfrm>
            <a:prstGeom prst="line">
              <a:avLst/>
            </a:prstGeom>
            <a:ln w="63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文本框 9"/>
            <p:cNvSpPr txBox="1"/>
            <p:nvPr/>
          </p:nvSpPr>
          <p:spPr>
            <a:xfrm>
              <a:off x="10116" y="5175"/>
              <a:ext cx="518" cy="303"/>
            </a:xfrm>
            <a:prstGeom prst="rect">
              <a:avLst/>
            </a:prstGeom>
            <a:noFill/>
          </p:spPr>
          <p:txBody>
            <a:bodyPr wrap="square" lIns="0" tIns="53975" rIns="0" bIns="0" rtlCol="0">
              <a:spAutoFit/>
            </a:bodyPr>
            <a:p>
              <a:pPr algn="ctr"/>
              <a:r>
                <a:rPr lang="en-US" altLang="zh-CN" sz="900">
                  <a:latin typeface="微软雅黑" panose="020B0503020204020204" charset="-122"/>
                  <a:ea typeface="微软雅黑" panose="020B0503020204020204" charset="-122"/>
                </a:rPr>
                <a:t>PASS</a:t>
              </a:r>
              <a:endParaRPr lang="en-US" altLang="zh-CN" sz="9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0116" y="6737"/>
              <a:ext cx="518" cy="303"/>
            </a:xfrm>
            <a:prstGeom prst="rect">
              <a:avLst/>
            </a:prstGeom>
            <a:noFill/>
          </p:spPr>
          <p:txBody>
            <a:bodyPr wrap="square" lIns="0" tIns="53975" rIns="0" bIns="0" rtlCol="0">
              <a:spAutoFit/>
            </a:bodyPr>
            <a:p>
              <a:pPr algn="ctr"/>
              <a:r>
                <a:rPr lang="en-US" altLang="zh-CN" sz="900">
                  <a:latin typeface="微软雅黑" panose="020B0503020204020204" charset="-122"/>
                  <a:ea typeface="微软雅黑" panose="020B0503020204020204" charset="-122"/>
                </a:rPr>
                <a:t>PASS</a:t>
              </a:r>
              <a:endParaRPr lang="en-US" altLang="zh-CN" sz="9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0116" y="8180"/>
              <a:ext cx="517" cy="275"/>
            </a:xfrm>
            <a:prstGeom prst="rect">
              <a:avLst/>
            </a:prstGeom>
            <a:noFill/>
          </p:spPr>
          <p:txBody>
            <a:bodyPr wrap="square" lIns="0" tIns="36195" rIns="0" bIns="0" rtlCol="0">
              <a:spAutoFit/>
            </a:bodyPr>
            <a:p>
              <a:pPr algn="ctr"/>
              <a:r>
                <a:rPr lang="en-US" altLang="zh-CN" sz="900">
                  <a:latin typeface="微软雅黑" panose="020B0503020204020204" charset="-122"/>
                  <a:ea typeface="微软雅黑" panose="020B0503020204020204" charset="-122"/>
                </a:rPr>
                <a:t>PASS</a:t>
              </a:r>
              <a:endParaRPr lang="en-US" altLang="zh-CN" sz="9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3" name="object 3"/>
          <p:cNvSpPr/>
          <p:nvPr/>
        </p:nvSpPr>
        <p:spPr>
          <a:xfrm>
            <a:off x="1068705" y="6717665"/>
            <a:ext cx="2846705" cy="1833245"/>
          </a:xfrm>
          <a:prstGeom prst="rect">
            <a:avLst/>
          </a:prstGeom>
          <a:blipFill rotWithShape="1"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20090" y="8394700"/>
            <a:ext cx="3194685" cy="1470025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420"/>
              </a:spcBef>
            </a:pPr>
            <a:r>
              <a:rPr lang="en-US" sz="900" b="1" spc="-25" dirty="0">
                <a:solidFill>
                  <a:srgbClr val="231F20"/>
                </a:solidFill>
                <a:latin typeface="微软雅黑" panose="020B0503020204020204" charset="-122"/>
                <a:ea typeface="微软雅黑" panose="020B0503020204020204" charset="-122"/>
                <a:cs typeface="Bahnschrift Light" panose="020B0502040204020203"/>
              </a:rPr>
              <a:t>User Instructions</a:t>
            </a:r>
            <a:r>
              <a:rPr sz="900" b="1" spc="-25" dirty="0">
                <a:solidFill>
                  <a:srgbClr val="231F20"/>
                </a:solidFill>
                <a:latin typeface="微软雅黑" panose="020B0503020204020204" charset="-122"/>
                <a:ea typeface="微软雅黑" panose="020B0503020204020204" charset="-122"/>
                <a:cs typeface="Bahnschrift Light" panose="020B0502040204020203"/>
              </a:rPr>
              <a:t>:</a:t>
            </a:r>
            <a:endParaRPr sz="900" b="1">
              <a:latin typeface="微软雅黑" panose="020B0503020204020204" charset="-122"/>
              <a:ea typeface="微软雅黑" panose="020B0503020204020204" charset="-122"/>
              <a:cs typeface="Bahnschrift Light" panose="020B0502040204020203"/>
            </a:endParaRPr>
          </a:p>
          <a:p>
            <a:pPr marL="12700">
              <a:lnSpc>
                <a:spcPct val="150000"/>
              </a:lnSpc>
              <a:spcBef>
                <a:spcPts val="250"/>
              </a:spcBef>
            </a:pPr>
            <a:r>
              <a:rPr sz="700" b="0" spc="-10" dirty="0">
                <a:solidFill>
                  <a:srgbClr val="231F20"/>
                </a:solidFill>
                <a:latin typeface="微软雅黑" panose="020B0503020204020204" charset="-122"/>
                <a:ea typeface="微软雅黑" panose="020B0503020204020204" charset="-122"/>
                <a:cs typeface="Bahnschrift Light" panose="020B0502040204020203"/>
              </a:rPr>
              <a:t>1.</a:t>
            </a:r>
            <a:r>
              <a:rPr sz="700" b="0" dirty="0">
                <a:solidFill>
                  <a:srgbClr val="231F20"/>
                </a:solidFill>
                <a:latin typeface="微软雅黑" panose="020B0503020204020204" charset="-122"/>
                <a:ea typeface="微软雅黑" panose="020B0503020204020204" charset="-122"/>
                <a:cs typeface="Bahnschrift Light" panose="020B0502040204020203"/>
              </a:rPr>
              <a:t>) </a:t>
            </a:r>
            <a:r>
              <a:rPr sz="700" b="0" spc="-25" dirty="0">
                <a:solidFill>
                  <a:srgbClr val="231F20"/>
                </a:solidFill>
                <a:latin typeface="微软雅黑" panose="020B0503020204020204" charset="-122"/>
                <a:ea typeface="微软雅黑" panose="020B0503020204020204" charset="-122"/>
                <a:cs typeface="Bahnschrift Light" panose="020B0502040204020203"/>
              </a:rPr>
              <a:t>RECOMMENDED </a:t>
            </a:r>
            <a:r>
              <a:rPr sz="700" b="0" spc="-10" dirty="0">
                <a:solidFill>
                  <a:srgbClr val="231F20"/>
                </a:solidFill>
                <a:latin typeface="微软雅黑" panose="020B0503020204020204" charset="-122"/>
                <a:ea typeface="微软雅黑" panose="020B0503020204020204" charset="-122"/>
                <a:cs typeface="Bahnschrift Light" panose="020B0502040204020203"/>
              </a:rPr>
              <a:t>TO </a:t>
            </a:r>
            <a:r>
              <a:rPr sz="700" b="0" spc="-20" dirty="0">
                <a:solidFill>
                  <a:srgbClr val="231F20"/>
                </a:solidFill>
                <a:latin typeface="微软雅黑" panose="020B0503020204020204" charset="-122"/>
                <a:ea typeface="微软雅黑" panose="020B0503020204020204" charset="-122"/>
                <a:cs typeface="Bahnschrift Light" panose="020B0502040204020203"/>
              </a:rPr>
              <a:t>USE </a:t>
            </a:r>
            <a:r>
              <a:rPr sz="700" b="0" dirty="0">
                <a:solidFill>
                  <a:srgbClr val="231F20"/>
                </a:solidFill>
                <a:latin typeface="微软雅黑" panose="020B0503020204020204" charset="-122"/>
                <a:ea typeface="微软雅黑" panose="020B0503020204020204" charset="-122"/>
                <a:cs typeface="Bahnschrift Light" panose="020B0502040204020203"/>
              </a:rPr>
              <a:t>: </a:t>
            </a:r>
            <a:r>
              <a:rPr lang="en-US" sz="700" dirty="0">
                <a:solidFill>
                  <a:srgbClr val="231F20"/>
                </a:solidFill>
                <a:latin typeface="微软雅黑" panose="020B0503020204020204" charset="-122"/>
                <a:ea typeface="微软雅黑" panose="020B0503020204020204" charset="-122"/>
                <a:cs typeface="Bahnschrift Light SemiCondensed" panose="020B0502040204020203"/>
                <a:sym typeface="+mn-ea"/>
              </a:rPr>
              <a:t>Construction, Logistics, Mechanics, Glasses Installation, Factory Workshop, </a:t>
            </a:r>
            <a:r>
              <a:rPr sz="700" b="0" spc="-20" dirty="0">
                <a:solidFill>
                  <a:srgbClr val="231F20"/>
                </a:solidFill>
                <a:latin typeface="微软雅黑" panose="020B0503020204020204" charset="-122"/>
                <a:ea typeface="微软雅黑" panose="020B0503020204020204" charset="-122"/>
                <a:cs typeface="Bahnschrift Light" panose="020B0502040204020203"/>
              </a:rPr>
              <a:t>Farming,</a:t>
            </a:r>
            <a:r>
              <a:rPr sz="700" b="0" spc="-40" dirty="0">
                <a:solidFill>
                  <a:srgbClr val="231F20"/>
                </a:solidFill>
                <a:latin typeface="微软雅黑" panose="020B0503020204020204" charset="-122"/>
                <a:ea typeface="微软雅黑" panose="020B0503020204020204" charset="-122"/>
                <a:cs typeface="Bahnschrift Light" panose="020B0502040204020203"/>
              </a:rPr>
              <a:t> </a:t>
            </a:r>
            <a:r>
              <a:rPr sz="700" b="0" spc="-20" dirty="0">
                <a:solidFill>
                  <a:srgbClr val="231F20"/>
                </a:solidFill>
                <a:latin typeface="微软雅黑" panose="020B0503020204020204" charset="-122"/>
                <a:ea typeface="微软雅黑" panose="020B0503020204020204" charset="-122"/>
                <a:cs typeface="Bahnschrift Light" panose="020B0502040204020203"/>
              </a:rPr>
              <a:t>Garden,</a:t>
            </a:r>
            <a:r>
              <a:rPr sz="700" b="0" spc="-40" dirty="0">
                <a:solidFill>
                  <a:srgbClr val="231F20"/>
                </a:solidFill>
                <a:latin typeface="微软雅黑" panose="020B0503020204020204" charset="-122"/>
                <a:ea typeface="微软雅黑" panose="020B0503020204020204" charset="-122"/>
                <a:cs typeface="Bahnschrift Light" panose="020B0502040204020203"/>
              </a:rPr>
              <a:t> </a:t>
            </a:r>
            <a:r>
              <a:rPr lang="en-US" sz="700" b="0" spc="-15" dirty="0">
                <a:solidFill>
                  <a:srgbClr val="231F20"/>
                </a:solidFill>
                <a:latin typeface="微软雅黑" panose="020B0503020204020204" charset="-122"/>
                <a:ea typeface="微软雅黑" panose="020B0503020204020204" charset="-122"/>
                <a:cs typeface="Bahnschrift Light" panose="020B0502040204020203"/>
              </a:rPr>
              <a:t>Garage</a:t>
            </a:r>
            <a:r>
              <a:rPr sz="700" b="0" spc="-35" dirty="0">
                <a:solidFill>
                  <a:srgbClr val="231F20"/>
                </a:solidFill>
                <a:latin typeface="微软雅黑" panose="020B0503020204020204" charset="-122"/>
                <a:ea typeface="微软雅黑" panose="020B0503020204020204" charset="-122"/>
                <a:cs typeface="Bahnschrift Light" panose="020B0502040204020203"/>
              </a:rPr>
              <a:t> </a:t>
            </a:r>
            <a:r>
              <a:rPr sz="700" b="0" spc="-20" dirty="0">
                <a:solidFill>
                  <a:srgbClr val="231F20"/>
                </a:solidFill>
                <a:latin typeface="微软雅黑" panose="020B0503020204020204" charset="-122"/>
                <a:ea typeface="微软雅黑" panose="020B0503020204020204" charset="-122"/>
                <a:cs typeface="Bahnschrift Light" panose="020B0502040204020203"/>
              </a:rPr>
              <a:t>etc.</a:t>
            </a:r>
            <a:endParaRPr sz="700">
              <a:latin typeface="微软雅黑" panose="020B0503020204020204" charset="-122"/>
              <a:ea typeface="微软雅黑" panose="020B0503020204020204" charset="-122"/>
              <a:cs typeface="Bahnschrift Light" panose="020B0502040204020203"/>
            </a:endParaRPr>
          </a:p>
          <a:p>
            <a:pPr marL="12700" marR="5080">
              <a:lnSpc>
                <a:spcPct val="143000"/>
              </a:lnSpc>
            </a:pPr>
            <a:r>
              <a:rPr sz="700" b="0" spc="-15" dirty="0">
                <a:solidFill>
                  <a:srgbClr val="231F20"/>
                </a:solidFill>
                <a:latin typeface="微软雅黑" panose="020B0503020204020204" charset="-122"/>
                <a:ea typeface="微软雅黑" panose="020B0503020204020204" charset="-122"/>
                <a:cs typeface="Bahnschrift Light" panose="020B0502040204020203"/>
              </a:rPr>
              <a:t>2.) </a:t>
            </a:r>
            <a:r>
              <a:rPr sz="700" b="0" spc="-20" dirty="0">
                <a:solidFill>
                  <a:srgbClr val="231F20"/>
                </a:solidFill>
                <a:latin typeface="微软雅黑" panose="020B0503020204020204" charset="-122"/>
                <a:ea typeface="微软雅黑" panose="020B0503020204020204" charset="-122"/>
                <a:cs typeface="Bahnschrift Light" panose="020B0502040204020203"/>
              </a:rPr>
              <a:t>LIMITATION </a:t>
            </a:r>
            <a:r>
              <a:rPr sz="700" b="0" spc="-10" dirty="0">
                <a:solidFill>
                  <a:srgbClr val="231F20"/>
                </a:solidFill>
                <a:latin typeface="微软雅黑" panose="020B0503020204020204" charset="-122"/>
                <a:ea typeface="微软雅黑" panose="020B0503020204020204" charset="-122"/>
                <a:cs typeface="Bahnschrift Light" panose="020B0502040204020203"/>
              </a:rPr>
              <a:t>TO </a:t>
            </a:r>
            <a:r>
              <a:rPr sz="700" b="0" spc="-20" dirty="0">
                <a:solidFill>
                  <a:srgbClr val="231F20"/>
                </a:solidFill>
                <a:latin typeface="微软雅黑" panose="020B0503020204020204" charset="-122"/>
                <a:ea typeface="微软雅黑" panose="020B0503020204020204" charset="-122"/>
                <a:cs typeface="Bahnschrift Light" panose="020B0502040204020203"/>
              </a:rPr>
              <a:t>USE: </a:t>
            </a:r>
            <a:r>
              <a:rPr sz="700" b="0" spc="-10" dirty="0">
                <a:solidFill>
                  <a:srgbClr val="231F20"/>
                </a:solidFill>
                <a:latin typeface="微软雅黑" panose="020B0503020204020204" charset="-122"/>
                <a:ea typeface="微软雅黑" panose="020B0503020204020204" charset="-122"/>
                <a:cs typeface="Bahnschrift Light" panose="020B0502040204020203"/>
              </a:rPr>
              <a:t>It is </a:t>
            </a:r>
            <a:r>
              <a:rPr sz="700" b="0" spc="-20" dirty="0">
                <a:solidFill>
                  <a:srgbClr val="231F20"/>
                </a:solidFill>
                <a:latin typeface="微软雅黑" panose="020B0503020204020204" charset="-122"/>
                <a:ea typeface="微软雅黑" panose="020B0503020204020204" charset="-122"/>
                <a:cs typeface="Bahnschrift Light" panose="020B0502040204020203"/>
              </a:rPr>
              <a:t>very important </a:t>
            </a:r>
            <a:r>
              <a:rPr sz="700" b="0" spc="-15" dirty="0">
                <a:solidFill>
                  <a:srgbClr val="231F20"/>
                </a:solidFill>
                <a:latin typeface="微软雅黑" panose="020B0503020204020204" charset="-122"/>
                <a:ea typeface="微软雅黑" panose="020B0503020204020204" charset="-122"/>
                <a:cs typeface="Bahnschrift Light" panose="020B0502040204020203"/>
              </a:rPr>
              <a:t>that </a:t>
            </a:r>
            <a:r>
              <a:rPr sz="700" b="0" spc="-20" dirty="0">
                <a:solidFill>
                  <a:srgbClr val="231F20"/>
                </a:solidFill>
                <a:latin typeface="微软雅黑" panose="020B0503020204020204" charset="-122"/>
                <a:ea typeface="微软雅黑" panose="020B0503020204020204" charset="-122"/>
                <a:cs typeface="Bahnschrift Light" panose="020B0502040204020203"/>
              </a:rPr>
              <a:t>footwear selected </a:t>
            </a:r>
            <a:r>
              <a:rPr sz="700" b="0" spc="-15" dirty="0">
                <a:solidFill>
                  <a:srgbClr val="231F20"/>
                </a:solidFill>
                <a:latin typeface="微软雅黑" panose="020B0503020204020204" charset="-122"/>
                <a:ea typeface="微软雅黑" panose="020B0503020204020204" charset="-122"/>
                <a:cs typeface="Bahnschrift Light" panose="020B0502040204020203"/>
              </a:rPr>
              <a:t>must </a:t>
            </a:r>
            <a:r>
              <a:rPr sz="700" b="0" spc="-10" dirty="0">
                <a:solidFill>
                  <a:srgbClr val="231F20"/>
                </a:solidFill>
                <a:latin typeface="微软雅黑" panose="020B0503020204020204" charset="-122"/>
                <a:ea typeface="微软雅黑" panose="020B0503020204020204" charset="-122"/>
                <a:cs typeface="Bahnschrift Light" panose="020B0502040204020203"/>
              </a:rPr>
              <a:t>be </a:t>
            </a:r>
            <a:r>
              <a:rPr sz="700" b="0" spc="-20" dirty="0">
                <a:solidFill>
                  <a:srgbClr val="231F20"/>
                </a:solidFill>
                <a:latin typeface="微软雅黑" panose="020B0503020204020204" charset="-122"/>
                <a:ea typeface="微软雅黑" panose="020B0503020204020204" charset="-122"/>
                <a:cs typeface="Bahnschrift Light" panose="020B0502040204020203"/>
              </a:rPr>
              <a:t>suitable </a:t>
            </a:r>
            <a:r>
              <a:rPr sz="700" b="0" spc="-10" dirty="0">
                <a:solidFill>
                  <a:srgbClr val="231F20"/>
                </a:solidFill>
                <a:latin typeface="微软雅黑" panose="020B0503020204020204" charset="-122"/>
                <a:ea typeface="微软雅黑" panose="020B0503020204020204" charset="-122"/>
                <a:cs typeface="Bahnschrift Light" panose="020B0502040204020203"/>
              </a:rPr>
              <a:t>for the right </a:t>
            </a:r>
            <a:r>
              <a:rPr sz="700" b="0" spc="-15" dirty="0">
                <a:solidFill>
                  <a:srgbClr val="231F20"/>
                </a:solidFill>
                <a:latin typeface="微软雅黑" panose="020B0503020204020204" charset="-122"/>
                <a:ea typeface="微软雅黑" panose="020B0503020204020204" charset="-122"/>
                <a:cs typeface="Bahnschrift Light" panose="020B0502040204020203"/>
              </a:rPr>
              <a:t>workplaces. </a:t>
            </a:r>
            <a:r>
              <a:rPr sz="700" b="0" spc="-10" dirty="0">
                <a:solidFill>
                  <a:srgbClr val="231F20"/>
                </a:solidFill>
                <a:latin typeface="微软雅黑" panose="020B0503020204020204" charset="-122"/>
                <a:ea typeface="微软雅黑" panose="020B0503020204020204" charset="-122"/>
                <a:cs typeface="Bahnschrift Light" panose="020B0502040204020203"/>
              </a:rPr>
              <a:t>The protection against risks </a:t>
            </a:r>
            <a:r>
              <a:rPr sz="700" b="0" spc="-5" dirty="0">
                <a:solidFill>
                  <a:srgbClr val="231F20"/>
                </a:solidFill>
                <a:latin typeface="微软雅黑" panose="020B0503020204020204" charset="-122"/>
                <a:ea typeface="微软雅黑" panose="020B0503020204020204" charset="-122"/>
                <a:cs typeface="Bahnschrift Light" panose="020B0502040204020203"/>
              </a:rPr>
              <a:t>or </a:t>
            </a:r>
            <a:r>
              <a:rPr sz="700" b="0" spc="-10" dirty="0">
                <a:solidFill>
                  <a:srgbClr val="231F20"/>
                </a:solidFill>
                <a:latin typeface="微软雅黑" panose="020B0503020204020204" charset="-122"/>
                <a:ea typeface="微软雅黑" panose="020B0503020204020204" charset="-122"/>
                <a:cs typeface="Bahnschrift Light" panose="020B0502040204020203"/>
              </a:rPr>
              <a:t>hazards which are not </a:t>
            </a:r>
            <a:r>
              <a:rPr sz="700" b="0" spc="-20" dirty="0">
                <a:solidFill>
                  <a:srgbClr val="231F20"/>
                </a:solidFill>
                <a:latin typeface="微软雅黑" panose="020B0503020204020204" charset="-122"/>
                <a:ea typeface="微软雅黑" panose="020B0503020204020204" charset="-122"/>
                <a:cs typeface="Bahnschrift Light" panose="020B0502040204020203"/>
              </a:rPr>
              <a:t>mentioned</a:t>
            </a:r>
            <a:r>
              <a:rPr sz="700" b="0" spc="-45" dirty="0">
                <a:solidFill>
                  <a:srgbClr val="231F20"/>
                </a:solidFill>
                <a:latin typeface="微软雅黑" panose="020B0503020204020204" charset="-122"/>
                <a:ea typeface="微软雅黑" panose="020B0503020204020204" charset="-122"/>
                <a:cs typeface="Bahnschrift Light" panose="020B0502040204020203"/>
              </a:rPr>
              <a:t> </a:t>
            </a:r>
            <a:r>
              <a:rPr sz="700" b="0" spc="-10" dirty="0">
                <a:solidFill>
                  <a:srgbClr val="231F20"/>
                </a:solidFill>
                <a:latin typeface="微软雅黑" panose="020B0503020204020204" charset="-122"/>
                <a:ea typeface="微软雅黑" panose="020B0503020204020204" charset="-122"/>
                <a:cs typeface="Bahnschrift Light" panose="020B0502040204020203"/>
              </a:rPr>
              <a:t>in</a:t>
            </a:r>
            <a:r>
              <a:rPr sz="700" b="0" spc="-35" dirty="0">
                <a:solidFill>
                  <a:srgbClr val="231F20"/>
                </a:solidFill>
                <a:latin typeface="微软雅黑" panose="020B0503020204020204" charset="-122"/>
                <a:ea typeface="微软雅黑" panose="020B0503020204020204" charset="-122"/>
                <a:cs typeface="Bahnschrift Light" panose="020B0502040204020203"/>
              </a:rPr>
              <a:t> </a:t>
            </a:r>
            <a:r>
              <a:rPr sz="700" b="0" spc="-15" dirty="0">
                <a:solidFill>
                  <a:srgbClr val="231F20"/>
                </a:solidFill>
                <a:latin typeface="微软雅黑" panose="020B0503020204020204" charset="-122"/>
                <a:ea typeface="微软雅黑" panose="020B0503020204020204" charset="-122"/>
                <a:cs typeface="Bahnschrift Light" panose="020B0502040204020203"/>
              </a:rPr>
              <a:t>this</a:t>
            </a:r>
            <a:r>
              <a:rPr sz="700" b="0" spc="-40" dirty="0">
                <a:solidFill>
                  <a:srgbClr val="231F20"/>
                </a:solidFill>
                <a:latin typeface="微软雅黑" panose="020B0503020204020204" charset="-122"/>
                <a:ea typeface="微软雅黑" panose="020B0503020204020204" charset="-122"/>
                <a:cs typeface="Bahnschrift Light" panose="020B0502040204020203"/>
              </a:rPr>
              <a:t> </a:t>
            </a:r>
            <a:r>
              <a:rPr sz="700" b="0" spc="-20" dirty="0">
                <a:solidFill>
                  <a:srgbClr val="231F20"/>
                </a:solidFill>
                <a:latin typeface="微软雅黑" panose="020B0503020204020204" charset="-122"/>
                <a:ea typeface="微软雅黑" panose="020B0503020204020204" charset="-122"/>
                <a:cs typeface="Bahnschrift Light" panose="020B0502040204020203"/>
              </a:rPr>
              <a:t>document</a:t>
            </a:r>
            <a:r>
              <a:rPr sz="700" b="0" spc="-35" dirty="0">
                <a:solidFill>
                  <a:srgbClr val="231F20"/>
                </a:solidFill>
                <a:latin typeface="微软雅黑" panose="020B0503020204020204" charset="-122"/>
                <a:ea typeface="微软雅黑" panose="020B0503020204020204" charset="-122"/>
                <a:cs typeface="Bahnschrift Light" panose="020B0502040204020203"/>
              </a:rPr>
              <a:t> </a:t>
            </a:r>
            <a:r>
              <a:rPr sz="700" b="0" spc="-10" dirty="0">
                <a:solidFill>
                  <a:srgbClr val="231F20"/>
                </a:solidFill>
                <a:latin typeface="微软雅黑" panose="020B0503020204020204" charset="-122"/>
                <a:ea typeface="微软雅黑" panose="020B0503020204020204" charset="-122"/>
                <a:cs typeface="Bahnschrift Light" panose="020B0502040204020203"/>
              </a:rPr>
              <a:t>is</a:t>
            </a:r>
            <a:r>
              <a:rPr sz="700" b="0" spc="-35" dirty="0">
                <a:solidFill>
                  <a:srgbClr val="231F20"/>
                </a:solidFill>
                <a:latin typeface="微软雅黑" panose="020B0503020204020204" charset="-122"/>
                <a:ea typeface="微软雅黑" panose="020B0503020204020204" charset="-122"/>
                <a:cs typeface="Bahnschrift Light" panose="020B0502040204020203"/>
              </a:rPr>
              <a:t> </a:t>
            </a:r>
            <a:r>
              <a:rPr sz="700" b="0" spc="-15" dirty="0">
                <a:solidFill>
                  <a:srgbClr val="231F20"/>
                </a:solidFill>
                <a:latin typeface="微软雅黑" panose="020B0503020204020204" charset="-122"/>
                <a:ea typeface="微软雅黑" panose="020B0503020204020204" charset="-122"/>
                <a:cs typeface="Bahnschrift Light" panose="020B0502040204020203"/>
              </a:rPr>
              <a:t>not</a:t>
            </a:r>
            <a:r>
              <a:rPr sz="700" b="0" spc="-35" dirty="0">
                <a:solidFill>
                  <a:srgbClr val="231F20"/>
                </a:solidFill>
                <a:latin typeface="微软雅黑" panose="020B0503020204020204" charset="-122"/>
                <a:ea typeface="微软雅黑" panose="020B0503020204020204" charset="-122"/>
                <a:cs typeface="Bahnschrift Light" panose="020B0502040204020203"/>
              </a:rPr>
              <a:t> </a:t>
            </a:r>
            <a:r>
              <a:rPr sz="700" b="0" spc="-20" dirty="0">
                <a:solidFill>
                  <a:srgbClr val="231F20"/>
                </a:solidFill>
                <a:latin typeface="微软雅黑" panose="020B0503020204020204" charset="-122"/>
                <a:ea typeface="微软雅黑" panose="020B0503020204020204" charset="-122"/>
                <a:cs typeface="Bahnschrift Light" panose="020B0502040204020203"/>
              </a:rPr>
              <a:t>warranted.</a:t>
            </a:r>
            <a:endParaRPr sz="700">
              <a:latin typeface="微软雅黑" panose="020B0503020204020204" charset="-122"/>
              <a:ea typeface="微软雅黑" panose="020B0503020204020204" charset="-122"/>
              <a:cs typeface="Bahnschrift Light" panose="020B0502040204020203"/>
            </a:endParaRPr>
          </a:p>
          <a:p>
            <a:pPr marL="12700" marR="5080">
              <a:lnSpc>
                <a:spcPct val="143000"/>
              </a:lnSpc>
            </a:pPr>
            <a:r>
              <a:rPr sz="700" b="0" spc="-10" dirty="0">
                <a:solidFill>
                  <a:srgbClr val="231F20"/>
                </a:solidFill>
                <a:latin typeface="微软雅黑" panose="020B0503020204020204" charset="-122"/>
                <a:ea typeface="微软雅黑" panose="020B0503020204020204" charset="-122"/>
                <a:cs typeface="Bahnschrift Light" panose="020B0502040204020203"/>
              </a:rPr>
              <a:t>3.) </a:t>
            </a:r>
            <a:r>
              <a:rPr sz="700" b="0" dirty="0">
                <a:solidFill>
                  <a:srgbClr val="231F20"/>
                </a:solidFill>
                <a:latin typeface="微软雅黑" panose="020B0503020204020204" charset="-122"/>
                <a:ea typeface="微软雅黑" panose="020B0503020204020204" charset="-122"/>
                <a:cs typeface="Bahnschrift Light" panose="020B0502040204020203"/>
              </a:rPr>
              <a:t>FITTING &amp; </a:t>
            </a:r>
            <a:r>
              <a:rPr sz="700" b="0" spc="-15" dirty="0">
                <a:solidFill>
                  <a:srgbClr val="231F20"/>
                </a:solidFill>
                <a:latin typeface="微软雅黑" panose="020B0503020204020204" charset="-122"/>
                <a:ea typeface="微软雅黑" panose="020B0503020204020204" charset="-122"/>
                <a:cs typeface="Bahnschrift Light" panose="020B0502040204020203"/>
              </a:rPr>
              <a:t>SIZE: </a:t>
            </a:r>
            <a:r>
              <a:rPr sz="700" b="0" spc="-10" dirty="0">
                <a:solidFill>
                  <a:srgbClr val="231F20"/>
                </a:solidFill>
                <a:latin typeface="微软雅黑" panose="020B0503020204020204" charset="-122"/>
                <a:ea typeface="微软雅黑" panose="020B0503020204020204" charset="-122"/>
                <a:cs typeface="Bahnschrift Light" panose="020B0502040204020203"/>
              </a:rPr>
              <a:t>All </a:t>
            </a:r>
            <a:r>
              <a:rPr sz="700" b="0" spc="-15" dirty="0">
                <a:solidFill>
                  <a:srgbClr val="231F20"/>
                </a:solidFill>
                <a:latin typeface="微软雅黑" panose="020B0503020204020204" charset="-122"/>
                <a:ea typeface="微软雅黑" panose="020B0503020204020204" charset="-122"/>
                <a:cs typeface="Bahnschrift Light" panose="020B0502040204020203"/>
              </a:rPr>
              <a:t>footwear are marked with standard size </a:t>
            </a:r>
            <a:r>
              <a:rPr sz="700" b="0" spc="-10" dirty="0">
                <a:solidFill>
                  <a:srgbClr val="231F20"/>
                </a:solidFill>
                <a:latin typeface="微软雅黑" panose="020B0503020204020204" charset="-122"/>
                <a:ea typeface="微软雅黑" panose="020B0503020204020204" charset="-122"/>
                <a:cs typeface="Bahnschrift Light" panose="020B0502040204020203"/>
              </a:rPr>
              <a:t>on </a:t>
            </a:r>
            <a:r>
              <a:rPr sz="700" b="0" spc="-15" dirty="0">
                <a:solidFill>
                  <a:srgbClr val="231F20"/>
                </a:solidFill>
                <a:latin typeface="微软雅黑" panose="020B0503020204020204" charset="-122"/>
                <a:ea typeface="微软雅黑" panose="020B0503020204020204" charset="-122"/>
                <a:cs typeface="Bahnschrift Light" panose="020B0502040204020203"/>
              </a:rPr>
              <a:t>tongue label.  Some</a:t>
            </a:r>
            <a:r>
              <a:rPr sz="700" b="0" spc="-40" dirty="0">
                <a:solidFill>
                  <a:srgbClr val="231F20"/>
                </a:solidFill>
                <a:latin typeface="微软雅黑" panose="020B0503020204020204" charset="-122"/>
                <a:ea typeface="微软雅黑" panose="020B0503020204020204" charset="-122"/>
                <a:cs typeface="Bahnschrift Light" panose="020B0502040204020203"/>
              </a:rPr>
              <a:t> </a:t>
            </a:r>
            <a:r>
              <a:rPr lang="en-US" sz="700" b="0" spc="-40" dirty="0">
                <a:solidFill>
                  <a:srgbClr val="231F20"/>
                </a:solidFill>
                <a:latin typeface="微软雅黑" panose="020B0503020204020204" charset="-122"/>
                <a:ea typeface="微软雅黑" panose="020B0503020204020204" charset="-122"/>
                <a:cs typeface="Bahnschrift Light" panose="020B0502040204020203"/>
              </a:rPr>
              <a:t>are </a:t>
            </a:r>
            <a:r>
              <a:rPr sz="700" b="0" spc="-15" dirty="0">
                <a:solidFill>
                  <a:srgbClr val="231F20"/>
                </a:solidFill>
                <a:latin typeface="微软雅黑" panose="020B0503020204020204" charset="-122"/>
                <a:ea typeface="微软雅黑" panose="020B0503020204020204" charset="-122"/>
                <a:cs typeface="Bahnschrift Light" panose="020B0502040204020203"/>
              </a:rPr>
              <a:t>with</a:t>
            </a:r>
            <a:r>
              <a:rPr sz="700" b="0" spc="-40" dirty="0">
                <a:solidFill>
                  <a:srgbClr val="231F20"/>
                </a:solidFill>
                <a:latin typeface="微软雅黑" panose="020B0503020204020204" charset="-122"/>
                <a:ea typeface="微软雅黑" panose="020B0503020204020204" charset="-122"/>
                <a:cs typeface="Bahnschrift Light" panose="020B0502040204020203"/>
              </a:rPr>
              <a:t> </a:t>
            </a:r>
            <a:r>
              <a:rPr sz="700" b="0" spc="-20" dirty="0">
                <a:solidFill>
                  <a:srgbClr val="231F20"/>
                </a:solidFill>
                <a:latin typeface="微软雅黑" panose="020B0503020204020204" charset="-122"/>
                <a:ea typeface="微软雅黑" panose="020B0503020204020204" charset="-122"/>
                <a:cs typeface="Bahnschrift Light" panose="020B0502040204020203"/>
              </a:rPr>
              <a:t>different</a:t>
            </a:r>
            <a:r>
              <a:rPr sz="700" b="0" spc="-40" dirty="0">
                <a:solidFill>
                  <a:srgbClr val="231F20"/>
                </a:solidFill>
                <a:latin typeface="微软雅黑" panose="020B0503020204020204" charset="-122"/>
                <a:ea typeface="微软雅黑" panose="020B0503020204020204" charset="-122"/>
                <a:cs typeface="Bahnschrift Light" panose="020B0502040204020203"/>
              </a:rPr>
              <a:t> </a:t>
            </a:r>
            <a:r>
              <a:rPr sz="700" b="0" spc="-15" dirty="0">
                <a:solidFill>
                  <a:srgbClr val="231F20"/>
                </a:solidFill>
                <a:latin typeface="微软雅黑" panose="020B0503020204020204" charset="-122"/>
                <a:ea typeface="微软雅黑" panose="020B0503020204020204" charset="-122"/>
                <a:cs typeface="Bahnschrift Light" panose="020B0502040204020203"/>
              </a:rPr>
              <a:t>size</a:t>
            </a:r>
            <a:r>
              <a:rPr sz="700" b="0" spc="-35" dirty="0">
                <a:solidFill>
                  <a:srgbClr val="231F20"/>
                </a:solidFill>
                <a:latin typeface="微软雅黑" panose="020B0503020204020204" charset="-122"/>
                <a:ea typeface="微软雅黑" panose="020B0503020204020204" charset="-122"/>
                <a:cs typeface="Bahnschrift Light" panose="020B0502040204020203"/>
              </a:rPr>
              <a:t> </a:t>
            </a:r>
            <a:r>
              <a:rPr sz="700" b="0" spc="-20" dirty="0">
                <a:solidFill>
                  <a:srgbClr val="231F20"/>
                </a:solidFill>
                <a:latin typeface="微软雅黑" panose="020B0503020204020204" charset="-122"/>
                <a:ea typeface="微软雅黑" panose="020B0503020204020204" charset="-122"/>
                <a:cs typeface="Bahnschrift Light" panose="020B0502040204020203"/>
              </a:rPr>
              <a:t>comparation,</a:t>
            </a:r>
            <a:r>
              <a:rPr sz="700" b="0" spc="-35" dirty="0">
                <a:solidFill>
                  <a:srgbClr val="231F20"/>
                </a:solidFill>
                <a:latin typeface="微软雅黑" panose="020B0503020204020204" charset="-122"/>
                <a:ea typeface="微软雅黑" panose="020B0503020204020204" charset="-122"/>
                <a:cs typeface="Bahnschrift Light" panose="020B0502040204020203"/>
              </a:rPr>
              <a:t> </a:t>
            </a:r>
            <a:r>
              <a:rPr sz="700" b="0" spc="-15" dirty="0">
                <a:solidFill>
                  <a:srgbClr val="231F20"/>
                </a:solidFill>
                <a:latin typeface="微软雅黑" panose="020B0503020204020204" charset="-122"/>
                <a:ea typeface="微软雅黑" panose="020B0503020204020204" charset="-122"/>
                <a:cs typeface="Bahnschrift Light" panose="020B0502040204020203"/>
              </a:rPr>
              <a:t>such</a:t>
            </a:r>
            <a:r>
              <a:rPr sz="700" b="0" spc="-40" dirty="0">
                <a:solidFill>
                  <a:srgbClr val="231F20"/>
                </a:solidFill>
                <a:latin typeface="微软雅黑" panose="020B0503020204020204" charset="-122"/>
                <a:ea typeface="微软雅黑" panose="020B0503020204020204" charset="-122"/>
                <a:cs typeface="Bahnschrift Light" panose="020B0502040204020203"/>
              </a:rPr>
              <a:t> </a:t>
            </a:r>
            <a:r>
              <a:rPr sz="700" b="0" spc="-10" dirty="0">
                <a:solidFill>
                  <a:srgbClr val="231F20"/>
                </a:solidFill>
                <a:latin typeface="微软雅黑" panose="020B0503020204020204" charset="-122"/>
                <a:ea typeface="微软雅黑" panose="020B0503020204020204" charset="-122"/>
                <a:cs typeface="Bahnschrift Light" panose="020B0502040204020203"/>
              </a:rPr>
              <a:t>as</a:t>
            </a:r>
            <a:r>
              <a:rPr sz="700" b="0" spc="-40" dirty="0">
                <a:solidFill>
                  <a:srgbClr val="231F20"/>
                </a:solidFill>
                <a:latin typeface="微软雅黑" panose="020B0503020204020204" charset="-122"/>
                <a:ea typeface="微软雅黑" panose="020B0503020204020204" charset="-122"/>
                <a:cs typeface="Bahnschrift Light" panose="020B0502040204020203"/>
              </a:rPr>
              <a:t> </a:t>
            </a:r>
            <a:r>
              <a:rPr sz="700" b="0" spc="-10" dirty="0">
                <a:solidFill>
                  <a:srgbClr val="231F20"/>
                </a:solidFill>
                <a:latin typeface="微软雅黑" panose="020B0503020204020204" charset="-122"/>
                <a:ea typeface="微软雅黑" panose="020B0503020204020204" charset="-122"/>
                <a:cs typeface="Bahnschrift Light" panose="020B0502040204020203"/>
              </a:rPr>
              <a:t>EU</a:t>
            </a:r>
            <a:r>
              <a:rPr sz="700" b="0" spc="-35" dirty="0">
                <a:solidFill>
                  <a:srgbClr val="231F20"/>
                </a:solidFill>
                <a:latin typeface="微软雅黑" panose="020B0503020204020204" charset="-122"/>
                <a:ea typeface="微软雅黑" panose="020B0503020204020204" charset="-122"/>
                <a:cs typeface="Bahnschrift Light" panose="020B0502040204020203"/>
              </a:rPr>
              <a:t> </a:t>
            </a:r>
            <a:r>
              <a:rPr sz="700" b="0" spc="-20" dirty="0">
                <a:solidFill>
                  <a:srgbClr val="231F20"/>
                </a:solidFill>
                <a:latin typeface="微软雅黑" panose="020B0503020204020204" charset="-122"/>
                <a:ea typeface="微软雅黑" panose="020B0503020204020204" charset="-122"/>
                <a:cs typeface="Bahnschrift Light" panose="020B0502040204020203"/>
              </a:rPr>
              <a:t>size,</a:t>
            </a:r>
            <a:r>
              <a:rPr sz="700" b="0" spc="-40" dirty="0">
                <a:solidFill>
                  <a:srgbClr val="231F20"/>
                </a:solidFill>
                <a:latin typeface="微软雅黑" panose="020B0503020204020204" charset="-122"/>
                <a:ea typeface="微软雅黑" panose="020B0503020204020204" charset="-122"/>
                <a:cs typeface="Bahnschrift Light" panose="020B0502040204020203"/>
              </a:rPr>
              <a:t> </a:t>
            </a:r>
            <a:r>
              <a:rPr sz="700" b="0" spc="-20" dirty="0">
                <a:solidFill>
                  <a:srgbClr val="231F20"/>
                </a:solidFill>
                <a:latin typeface="微软雅黑" panose="020B0503020204020204" charset="-122"/>
                <a:ea typeface="微软雅黑" panose="020B0503020204020204" charset="-122"/>
                <a:cs typeface="Bahnschrift Light" panose="020B0502040204020203"/>
              </a:rPr>
              <a:t>U</a:t>
            </a:r>
            <a:r>
              <a:rPr lang="en-US" sz="700" b="0" spc="-20" dirty="0">
                <a:solidFill>
                  <a:srgbClr val="231F20"/>
                </a:solidFill>
                <a:latin typeface="微软雅黑" panose="020B0503020204020204" charset="-122"/>
                <a:ea typeface="微软雅黑" panose="020B0503020204020204" charset="-122"/>
                <a:cs typeface="Bahnschrift Light" panose="020B0502040204020203"/>
              </a:rPr>
              <a:t>K</a:t>
            </a:r>
            <a:r>
              <a:rPr sz="700" b="0" spc="-35" dirty="0">
                <a:solidFill>
                  <a:srgbClr val="231F20"/>
                </a:solidFill>
                <a:latin typeface="微软雅黑" panose="020B0503020204020204" charset="-122"/>
                <a:ea typeface="微软雅黑" panose="020B0503020204020204" charset="-122"/>
                <a:cs typeface="Bahnschrift Light" panose="020B0502040204020203"/>
              </a:rPr>
              <a:t> </a:t>
            </a:r>
            <a:r>
              <a:rPr sz="700" b="0" spc="-20" dirty="0">
                <a:solidFill>
                  <a:srgbClr val="231F20"/>
                </a:solidFill>
                <a:latin typeface="微软雅黑" panose="020B0503020204020204" charset="-122"/>
                <a:ea typeface="微软雅黑" panose="020B0503020204020204" charset="-122"/>
                <a:cs typeface="Bahnschrift Light" panose="020B0502040204020203"/>
              </a:rPr>
              <a:t>size,</a:t>
            </a:r>
            <a:r>
              <a:rPr sz="700" b="0" spc="-35" dirty="0">
                <a:solidFill>
                  <a:srgbClr val="231F20"/>
                </a:solidFill>
                <a:latin typeface="微软雅黑" panose="020B0503020204020204" charset="-122"/>
                <a:ea typeface="微软雅黑" panose="020B0503020204020204" charset="-122"/>
                <a:cs typeface="Bahnschrift Light" panose="020B0502040204020203"/>
              </a:rPr>
              <a:t> </a:t>
            </a:r>
            <a:r>
              <a:rPr sz="700" b="0" spc="-15" dirty="0">
                <a:solidFill>
                  <a:srgbClr val="231F20"/>
                </a:solidFill>
                <a:latin typeface="微软雅黑" panose="020B0503020204020204" charset="-122"/>
                <a:ea typeface="微软雅黑" panose="020B0503020204020204" charset="-122"/>
                <a:cs typeface="Bahnschrift Light" panose="020B0502040204020203"/>
              </a:rPr>
              <a:t>U</a:t>
            </a:r>
            <a:r>
              <a:rPr lang="en-US" sz="700" b="0" spc="-15" dirty="0">
                <a:solidFill>
                  <a:srgbClr val="231F20"/>
                </a:solidFill>
                <a:latin typeface="微软雅黑" panose="020B0503020204020204" charset="-122"/>
                <a:ea typeface="微软雅黑" panose="020B0503020204020204" charset="-122"/>
                <a:cs typeface="Bahnschrift Light" panose="020B0502040204020203"/>
              </a:rPr>
              <a:t>S</a:t>
            </a:r>
            <a:r>
              <a:rPr sz="700" b="0" spc="-40" dirty="0">
                <a:solidFill>
                  <a:srgbClr val="231F20"/>
                </a:solidFill>
                <a:latin typeface="微软雅黑" panose="020B0503020204020204" charset="-122"/>
                <a:ea typeface="微软雅黑" panose="020B0503020204020204" charset="-122"/>
                <a:cs typeface="Bahnschrift Light" panose="020B0502040204020203"/>
              </a:rPr>
              <a:t> </a:t>
            </a:r>
            <a:r>
              <a:rPr sz="700" b="0" spc="-15" dirty="0">
                <a:solidFill>
                  <a:srgbClr val="231F20"/>
                </a:solidFill>
                <a:latin typeface="微软雅黑" panose="020B0503020204020204" charset="-122"/>
                <a:ea typeface="微软雅黑" panose="020B0503020204020204" charset="-122"/>
                <a:cs typeface="Bahnschrift Light" panose="020B0502040204020203"/>
              </a:rPr>
              <a:t>size</a:t>
            </a:r>
            <a:r>
              <a:rPr sz="700" b="0" spc="-35" dirty="0">
                <a:solidFill>
                  <a:srgbClr val="231F20"/>
                </a:solidFill>
                <a:latin typeface="微软雅黑" panose="020B0503020204020204" charset="-122"/>
                <a:ea typeface="微软雅黑" panose="020B0503020204020204" charset="-122"/>
                <a:cs typeface="Bahnschrift Light" panose="020B0502040204020203"/>
              </a:rPr>
              <a:t> </a:t>
            </a:r>
            <a:r>
              <a:rPr sz="700" b="0" spc="-20" dirty="0">
                <a:solidFill>
                  <a:srgbClr val="231F20"/>
                </a:solidFill>
                <a:latin typeface="微软雅黑" panose="020B0503020204020204" charset="-122"/>
                <a:ea typeface="微软雅黑" panose="020B0503020204020204" charset="-122"/>
                <a:cs typeface="Bahnschrift Light" panose="020B0502040204020203"/>
              </a:rPr>
              <a:t>etc.</a:t>
            </a:r>
            <a:r>
              <a:rPr lang="en-US" sz="700" b="0" spc="-20" dirty="0">
                <a:solidFill>
                  <a:srgbClr val="231F20"/>
                </a:solidFill>
                <a:latin typeface="微软雅黑" panose="020B0503020204020204" charset="-122"/>
                <a:ea typeface="微软雅黑" panose="020B0503020204020204" charset="-122"/>
                <a:cs typeface="Bahnschrift Light" panose="020B0502040204020203"/>
              </a:rPr>
              <a:t> </a:t>
            </a:r>
            <a:r>
              <a:rPr sz="700" spc="-20" dirty="0">
                <a:solidFill>
                  <a:srgbClr val="231F20"/>
                </a:solidFill>
                <a:latin typeface="微软雅黑" panose="020B0503020204020204" charset="-122"/>
                <a:ea typeface="微软雅黑" panose="020B0503020204020204" charset="-122"/>
                <a:cs typeface="Bahnschrift Light" panose="020B0502040204020203"/>
                <a:sym typeface="+mn-ea"/>
              </a:rPr>
              <a:t>Please wear footwear </a:t>
            </a:r>
            <a:r>
              <a:rPr lang="en-US" sz="700" spc="-20" dirty="0">
                <a:solidFill>
                  <a:srgbClr val="231F20"/>
                </a:solidFill>
                <a:latin typeface="微软雅黑" panose="020B0503020204020204" charset="-122"/>
                <a:ea typeface="微软雅黑" panose="020B0503020204020204" charset="-122"/>
                <a:cs typeface="Bahnschrift Light" panose="020B0502040204020203"/>
                <a:sym typeface="+mn-ea"/>
              </a:rPr>
              <a:t>in</a:t>
            </a:r>
            <a:r>
              <a:rPr sz="700" spc="-20" dirty="0">
                <a:solidFill>
                  <a:srgbClr val="231F20"/>
                </a:solidFill>
                <a:latin typeface="微软雅黑" panose="020B0503020204020204" charset="-122"/>
                <a:ea typeface="微软雅黑" panose="020B0503020204020204" charset="-122"/>
                <a:cs typeface="Bahnschrift Light" panose="020B0502040204020203"/>
                <a:sym typeface="+mn-ea"/>
              </a:rPr>
              <a:t> </a:t>
            </a:r>
            <a:r>
              <a:rPr sz="700" dirty="0">
                <a:solidFill>
                  <a:srgbClr val="231F20"/>
                </a:solidFill>
                <a:latin typeface="微软雅黑" panose="020B0503020204020204" charset="-122"/>
                <a:ea typeface="微软雅黑" panose="020B0503020204020204" charset="-122"/>
                <a:cs typeface="Bahnschrift Light" panose="020B0502040204020203"/>
                <a:sym typeface="+mn-ea"/>
              </a:rPr>
              <a:t>a </a:t>
            </a:r>
            <a:r>
              <a:rPr sz="700" spc="-20" dirty="0">
                <a:solidFill>
                  <a:srgbClr val="231F20"/>
                </a:solidFill>
                <a:latin typeface="微软雅黑" panose="020B0503020204020204" charset="-122"/>
                <a:ea typeface="微软雅黑" panose="020B0503020204020204" charset="-122"/>
                <a:cs typeface="Bahnschrift Light" panose="020B0502040204020203"/>
                <a:sym typeface="+mn-ea"/>
              </a:rPr>
              <a:t>suitable size.</a:t>
            </a:r>
            <a:endParaRPr sz="700" spc="-20" dirty="0">
              <a:solidFill>
                <a:srgbClr val="231F20"/>
              </a:solidFill>
              <a:latin typeface="微软雅黑" panose="020B0503020204020204" charset="-122"/>
              <a:ea typeface="微软雅黑" panose="020B0503020204020204" charset="-122"/>
              <a:cs typeface="Bahnschrift Light" panose="020B0502040204020203"/>
              <a:sym typeface="+mn-ea"/>
            </a:endParaRPr>
          </a:p>
        </p:txBody>
      </p:sp>
      <p:pic>
        <p:nvPicPr>
          <p:cNvPr id="8" name="图片 7" descr="F:\郎峰图库\DataSheet\Shoes DataSheet modle\images\图层-16-拷贝-31.jpg图层-16-拷贝-3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876919" y="6771640"/>
            <a:ext cx="2739390" cy="1836000"/>
          </a:xfrm>
          <a:prstGeom prst="rect">
            <a:avLst/>
          </a:prstGeom>
        </p:spPr>
      </p:pic>
      <p:sp>
        <p:nvSpPr>
          <p:cNvPr id="2" name="文本框 1" descr="7b0a20202020227461726765744964223a202270726f636573734f6e6c696e6542756c6c6574220a7d0a"/>
          <p:cNvSpPr txBox="1"/>
          <p:nvPr/>
        </p:nvSpPr>
        <p:spPr>
          <a:xfrm>
            <a:off x="3930650" y="1259610"/>
            <a:ext cx="3275330" cy="2768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marL="116205" marR="625475">
              <a:lnSpc>
                <a:spcPct val="100000"/>
              </a:lnSpc>
              <a:spcBef>
                <a:spcPts val="570"/>
              </a:spcBef>
            </a:pPr>
            <a:r>
              <a:rPr lang="en-US" sz="900" b="1" spc="-45" dirty="0">
                <a:solidFill>
                  <a:srgbClr val="231F20"/>
                </a:solidFill>
                <a:latin typeface="微软雅黑" panose="020B0503020204020204" charset="-122"/>
                <a:ea typeface="微软雅黑" panose="020B0503020204020204" charset="-122"/>
                <a:cs typeface="Bahnschrift Light" panose="020B0502040204020203"/>
                <a:sym typeface="+mn-ea"/>
              </a:rPr>
              <a:t>Upper, Lining &amp; Bonding</a:t>
            </a:r>
            <a:r>
              <a:rPr sz="900" b="1" spc="-40" dirty="0">
                <a:solidFill>
                  <a:srgbClr val="231F20"/>
                </a:solidFill>
                <a:latin typeface="微软雅黑" panose="020B0503020204020204" charset="-122"/>
                <a:ea typeface="微软雅黑" panose="020B0503020204020204" charset="-122"/>
                <a:cs typeface="Bahnschrift Light" panose="020B0502040204020203"/>
                <a:sym typeface="+mn-ea"/>
              </a:rPr>
              <a:t> </a:t>
            </a:r>
            <a:r>
              <a:rPr sz="900" b="1" spc="-35" dirty="0">
                <a:solidFill>
                  <a:srgbClr val="231F20"/>
                </a:solidFill>
                <a:latin typeface="微软雅黑" panose="020B0503020204020204" charset="-122"/>
                <a:ea typeface="微软雅黑" panose="020B0503020204020204" charset="-122"/>
                <a:cs typeface="Bahnschrift Light" panose="020B0502040204020203"/>
                <a:sym typeface="+mn-ea"/>
              </a:rPr>
              <a:t>Strength</a:t>
            </a:r>
            <a:r>
              <a:rPr lang="en-US" sz="900" b="1" spc="-35" dirty="0">
                <a:solidFill>
                  <a:srgbClr val="231F20"/>
                </a:solidFill>
                <a:latin typeface="微软雅黑" panose="020B0503020204020204" charset="-122"/>
                <a:ea typeface="微软雅黑" panose="020B0503020204020204" charset="-122"/>
                <a:cs typeface="Bahnschrift Light" panose="020B0502040204020203"/>
                <a:sym typeface="+mn-ea"/>
              </a:rPr>
              <a:t> </a:t>
            </a:r>
            <a:r>
              <a:rPr sz="900" b="1" spc="-50" dirty="0">
                <a:solidFill>
                  <a:srgbClr val="231F20"/>
                </a:solidFill>
                <a:latin typeface="微软雅黑" panose="020B0503020204020204" charset="-122"/>
                <a:ea typeface="微软雅黑" panose="020B0503020204020204" charset="-122"/>
                <a:cs typeface="Bahnschrift Light" panose="020B0502040204020203"/>
                <a:sym typeface="+mn-ea"/>
              </a:rPr>
              <a:t>Test</a:t>
            </a:r>
            <a:r>
              <a:rPr lang="en-US" sz="900" b="1" spc="-50" dirty="0">
                <a:solidFill>
                  <a:srgbClr val="231F20"/>
                </a:solidFill>
                <a:latin typeface="微软雅黑" panose="020B0503020204020204" charset="-122"/>
                <a:ea typeface="微软雅黑" panose="020B0503020204020204" charset="-122"/>
                <a:cs typeface="Bahnschrift Light" panose="020B0502040204020203"/>
                <a:sym typeface="+mn-ea"/>
              </a:rPr>
              <a:t> </a:t>
            </a:r>
            <a:r>
              <a:rPr lang="en-US" sz="900" b="1" spc="-40" dirty="0">
                <a:solidFill>
                  <a:srgbClr val="231F20"/>
                </a:solidFill>
                <a:latin typeface="微软雅黑" panose="020B0503020204020204" charset="-122"/>
                <a:ea typeface="微软雅黑" panose="020B0503020204020204" charset="-122"/>
                <a:cs typeface="Bahnschrift Light" panose="020B0502040204020203"/>
                <a:sym typeface="+mn-ea"/>
              </a:rPr>
              <a:t>Result</a:t>
            </a:r>
            <a:endParaRPr lang="en-US" sz="900" b="1" dirty="0">
              <a:solidFill>
                <a:srgbClr val="231F20"/>
              </a:solidFill>
              <a:latin typeface="微软雅黑" panose="020B0503020204020204" charset="-122"/>
              <a:ea typeface="微软雅黑" panose="020B0503020204020204" charset="-122"/>
              <a:cs typeface="Bahnschrift Light" panose="020B0502040204020203"/>
            </a:endParaRPr>
          </a:p>
          <a:p>
            <a:endParaRPr lang="en-US" altLang="en-US" sz="900" b="1" dirty="0">
              <a:solidFill>
                <a:srgbClr val="231F20"/>
              </a:solidFill>
              <a:latin typeface="微软雅黑" panose="020B0503020204020204" charset="-122"/>
              <a:ea typeface="微软雅黑" panose="020B0503020204020204" charset="-122"/>
              <a:cs typeface="Bahnschrift Light" panose="020B0502040204020203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TABLE_BEAUTIFY" val="smartTable{ec813c9a-cf2f-4d0c-91a5-49f0ac83891d}"/>
  <p:tag name="TABLE_ENDDRAG_ORIGIN_RECT" val="240*127"/>
  <p:tag name="TABLE_ENDDRAG_RECT" val="298*90*240*127"/>
</p:tagLst>
</file>

<file path=ppt/tags/tag2.xml><?xml version="1.0" encoding="utf-8"?>
<p:tagLst xmlns:p="http://schemas.openxmlformats.org/presentationml/2006/main">
  <p:tag name="KSO_WM_UNIT_TABLE_BEAUTIFY" val="smartTable{7c2300e1-d1b2-40d0-84a4-1d197274d48f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31F2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5107</Words>
  <Application>WPS 演示</Application>
  <PresentationFormat>On-screen Show (4:3)</PresentationFormat>
  <Paragraphs>121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16" baseType="lpstr">
      <vt:lpstr>Arial</vt:lpstr>
      <vt:lpstr>宋体</vt:lpstr>
      <vt:lpstr>Wingdings</vt:lpstr>
      <vt:lpstr>Bahnschrift Light SemiCondensed</vt:lpstr>
      <vt:lpstr>Bahnschrift SemiBold</vt:lpstr>
      <vt:lpstr>微软雅黑</vt:lpstr>
      <vt:lpstr>Colfax Thin</vt:lpstr>
      <vt:lpstr>Bahnschrift Light</vt:lpstr>
      <vt:lpstr>Microsoft PhagsPa</vt:lpstr>
      <vt:lpstr>Calibri</vt:lpstr>
      <vt:lpstr>Vrinda</vt:lpstr>
      <vt:lpstr>Arial Unicode MS</vt:lpstr>
      <vt:lpstr>Space Age</vt:lpstr>
      <vt:lpstr>Office Theme</vt:lpstr>
      <vt:lpstr>L-7147 Pink S3 SRC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M-8027	 S3 S R C</dc:title>
  <dc:creator/>
  <cp:lastModifiedBy>Eddy</cp:lastModifiedBy>
  <cp:revision>51</cp:revision>
  <dcterms:created xsi:type="dcterms:W3CDTF">2021-11-05T03:46:00Z</dcterms:created>
  <dcterms:modified xsi:type="dcterms:W3CDTF">2021-12-08T07:08:13Z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2021-11-11T08:00:00Z</vt:filetime>
  </property>
  <property fmtid="{D5CDD505-2E9C-101B-9397-08002B2CF9AE}" pid="3" name="Creator">
    <vt:lpwstr>Adobe InDesign 16.0 (Windows)</vt:lpwstr>
  </property>
  <property fmtid="{D5CDD505-2E9C-101B-9397-08002B2CF9AE}" pid="4" name="LastSaved">
    <vt:filetime>2021-11-11T08:00:00Z</vt:filetime>
  </property>
  <property fmtid="{D5CDD505-2E9C-101B-9397-08002B2CF9AE}" pid="5" name="ICV">
    <vt:lpwstr>E39714386F6E44CEBB9622919CE6A4BB</vt:lpwstr>
  </property>
  <property fmtid="{D5CDD505-2E9C-101B-9397-08002B2CF9AE}" pid="6" name="KSOProductBuildVer">
    <vt:lpwstr>2052-10.1.0.7698</vt:lpwstr>
  </property>
</Properties>
</file>