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57" r:id="rId4"/>
  </p:sldIdLst>
  <p:sldSz cx="7556500" cy="10693400"/>
  <p:notesSz cx="7556500" cy="10693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5" userDrawn="1">
          <p15:clr>
            <a:srgbClr val="A4A3A4"/>
          </p15:clr>
        </p15:guide>
        <p15:guide id="2" pos="244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F6D8"/>
    <a:srgbClr val="5CAE54"/>
    <a:srgbClr val="EBBF27"/>
    <a:srgbClr val="E7B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8" d="100"/>
          <a:sy n="78" d="100"/>
        </p:scale>
        <p:origin x="-1536" y="-84"/>
      </p:cViewPr>
      <p:guideLst>
        <p:guide orient="horz" pos="4325"/>
        <p:guide pos="2443"/>
      </p:guideLst>
    </p:cSldViewPr>
  </p:slideViewPr>
  <p:notesTextViewPr>
    <p:cViewPr>
      <p:scale>
        <a:sx n="100" d="100"/>
        <a:sy n="100" d="100"/>
      </p:scale>
      <p:origin x="0" y="0"/>
    </p:cViewPr>
  </p:notesText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274483" cy="536527"/>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280268" y="0"/>
            <a:ext cx="3274483" cy="536527"/>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70230" y="1336675"/>
            <a:ext cx="6416040" cy="3609023"/>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55650" y="5146199"/>
            <a:ext cx="6045200" cy="421052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156874"/>
            <a:ext cx="3274483" cy="536526"/>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280268" y="10156874"/>
            <a:ext cx="3274483" cy="536526"/>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a:xfrm>
            <a:off x="378142" y="9944862"/>
            <a:ext cx="1739455" cy="534670"/>
          </a:xfrm>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6"/>
          <p:cNvSpPr>
            <a:spLocks noGrp="1"/>
          </p:cNvSpPr>
          <p:nvPr userDrawn="1"/>
        </p:nvSpPr>
        <p:spPr>
          <a:xfrm>
            <a:off x="4023995" y="10172065"/>
            <a:ext cx="2853690" cy="307340"/>
          </a:xfrm>
          <a:prstGeom prst="rect">
            <a:avLst/>
          </a:prstGeom>
        </p:spPr>
        <p:txBody>
          <a:bodyPr wrap="square" lIns="0" tIns="0" rIns="0" bIns="0">
            <a:spAutoFit/>
          </a:bodyPr>
          <a:lstStyle>
            <a:lvl1pPr algn="r">
              <a:defRPr sz="1000">
                <a:solidFill>
                  <a:schemeClr val="bg1"/>
                </a:solidFill>
                <a:latin typeface="Bahnschrift SemiBold" panose="020B0502040204020203" charset="0"/>
                <a:cs typeface="Bahnschrift SemiBold" panose="020B0502040204020203" charset="0"/>
              </a:defRPr>
            </a:lvl1pPr>
          </a:lstStyle>
          <a:p>
            <a:r>
              <a:rPr lang="en-US">
                <a:sym typeface="+mn-ea"/>
              </a:rPr>
              <a:t>www.safetoe.net</a:t>
            </a:r>
            <a:endParaRPr lang="en-US"/>
          </a:p>
          <a:p>
            <a:r>
              <a:rPr lang="en-US" altLang="zh-CN" b="1">
                <a:sym typeface="+mn-ea"/>
              </a:rPr>
              <a:t>Start With Comfort, </a:t>
            </a:r>
            <a:r>
              <a:rPr lang="en-US" altLang="zh-CN" b="1">
                <a:sym typeface="+mn-ea"/>
              </a:rPr>
              <a:t>More Than Safety</a:t>
            </a:r>
            <a:endParaRPr lang="en-US"/>
          </a:p>
        </p:txBody>
      </p:sp>
      <p:sp>
        <p:nvSpPr>
          <p:cNvPr id="8" name="Holder 3"/>
          <p:cNvSpPr>
            <a:spLocks noGrp="1"/>
          </p:cNvSpPr>
          <p:nvPr>
            <p:ph type="body" idx="1"/>
          </p:nvPr>
        </p:nvSpPr>
        <p:spPr>
          <a:xfrm>
            <a:off x="725805" y="2459355"/>
            <a:ext cx="6151880" cy="274320"/>
          </a:xfrm>
          <a:prstGeom prst="rect">
            <a:avLst/>
          </a:prstGeom>
        </p:spPr>
        <p:txBody>
          <a:bodyPr wrap="square" lIns="0" tIns="0" rIns="0" bIns="0">
            <a:spAutoFit/>
          </a:bodyPr>
          <a:lstStyle>
            <a:lvl1pPr>
              <a:defRPr/>
            </a:lvl1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9972002"/>
            <a:ext cx="7560309" cy="720090"/>
          </a:xfrm>
          <a:custGeom>
            <a:avLst/>
            <a:gdLst/>
            <a:ahLst/>
            <a:cxnLst/>
            <a:rect l="l" t="t" r="r" b="b"/>
            <a:pathLst>
              <a:path w="7560309" h="720090">
                <a:moveTo>
                  <a:pt x="0" y="720001"/>
                </a:moveTo>
                <a:lnTo>
                  <a:pt x="0" y="0"/>
                </a:lnTo>
                <a:lnTo>
                  <a:pt x="7560005" y="0"/>
                </a:lnTo>
                <a:lnTo>
                  <a:pt x="7560005" y="720001"/>
                </a:lnTo>
                <a:lnTo>
                  <a:pt x="0" y="720001"/>
                </a:lnTo>
                <a:close/>
              </a:path>
            </a:pathLst>
          </a:custGeom>
          <a:solidFill>
            <a:srgbClr val="F4BF38"/>
          </a:solidFill>
        </p:spPr>
        <p:txBody>
          <a:bodyPr wrap="square" lIns="0" tIns="0" rIns="0" bIns="0" rtlCol="0"/>
          <a:lstStyle/>
          <a:p/>
        </p:txBody>
      </p:sp>
      <p:sp>
        <p:nvSpPr>
          <p:cNvPr id="17" name="bg object 17"/>
          <p:cNvSpPr/>
          <p:nvPr/>
        </p:nvSpPr>
        <p:spPr>
          <a:xfrm>
            <a:off x="720001" y="10137737"/>
            <a:ext cx="1529994" cy="340855"/>
          </a:xfrm>
          <a:prstGeom prst="rect">
            <a:avLst/>
          </a:prstGeom>
          <a:blipFill>
            <a:blip r:embed="rId2" cstate="print"/>
            <a:stretch>
              <a:fillRect/>
            </a:stretch>
          </a:blipFill>
        </p:spPr>
        <p:txBody>
          <a:bodyPr wrap="square" lIns="0" tIns="0" rIns="0" bIns="0" rtlCol="0"/>
          <a:lstStyle/>
          <a:p/>
        </p:txBody>
      </p:sp>
      <p:sp>
        <p:nvSpPr>
          <p:cNvPr id="18" name="bg object 18"/>
          <p:cNvSpPr/>
          <p:nvPr/>
        </p:nvSpPr>
        <p:spPr>
          <a:xfrm>
            <a:off x="0" y="0"/>
            <a:ext cx="7560310" cy="540000"/>
          </a:xfrm>
          <a:custGeom>
            <a:avLst/>
            <a:gdLst/>
            <a:ahLst/>
            <a:cxnLst/>
            <a:rect l="l" t="t" r="r" b="b"/>
            <a:pathLst>
              <a:path w="7560309" h="233045">
                <a:moveTo>
                  <a:pt x="7560005" y="0"/>
                </a:moveTo>
                <a:lnTo>
                  <a:pt x="0" y="0"/>
                </a:lnTo>
                <a:lnTo>
                  <a:pt x="0" y="232854"/>
                </a:lnTo>
                <a:lnTo>
                  <a:pt x="7560005" y="232854"/>
                </a:lnTo>
                <a:lnTo>
                  <a:pt x="7560005" y="0"/>
                </a:lnTo>
                <a:close/>
              </a:path>
            </a:pathLst>
          </a:custGeom>
          <a:solidFill>
            <a:srgbClr val="F4BF38"/>
          </a:solidFill>
        </p:spPr>
        <p:txBody>
          <a:bodyPr wrap="square" lIns="0" tIns="0" rIns="0" bIns="0" rtlCol="0"/>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a:xfrm>
            <a:off x="378142" y="9944862"/>
            <a:ext cx="1739455" cy="534670"/>
          </a:xfrm>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231F20"/>
                </a:solidFill>
                <a:latin typeface="Bahnschrift Light SemiCondensed" panose="020B0502040204020203"/>
                <a:cs typeface="Bahnschrift Light SemiCondensed" panose="020B0502040204020203"/>
              </a:defRPr>
            </a:lvl1pPr>
          </a:lstStyle>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a:xfrm>
            <a:off x="378142" y="9944862"/>
            <a:ext cx="1739455" cy="534670"/>
          </a:xfrm>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231F20"/>
                </a:solidFill>
                <a:latin typeface="Bahnschrift Light SemiCondensed" panose="020B0502040204020203"/>
                <a:cs typeface="Bahnschrift Light SemiCondensed" panose="020B0502040204020203"/>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a:xfrm>
            <a:off x="378142" y="9944862"/>
            <a:ext cx="1739455" cy="534670"/>
          </a:xfrm>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showMasterSp="0">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9972002"/>
            <a:ext cx="7560309" cy="720090"/>
          </a:xfrm>
          <a:custGeom>
            <a:avLst/>
            <a:gdLst/>
            <a:ahLst/>
            <a:cxnLst/>
            <a:rect l="l" t="t" r="r" b="b"/>
            <a:pathLst>
              <a:path w="7560309" h="720090">
                <a:moveTo>
                  <a:pt x="0" y="720001"/>
                </a:moveTo>
                <a:lnTo>
                  <a:pt x="0" y="0"/>
                </a:lnTo>
                <a:lnTo>
                  <a:pt x="7560005" y="0"/>
                </a:lnTo>
                <a:lnTo>
                  <a:pt x="7560005" y="720001"/>
                </a:lnTo>
                <a:lnTo>
                  <a:pt x="0" y="720001"/>
                </a:lnTo>
                <a:close/>
              </a:path>
            </a:pathLst>
          </a:custGeom>
          <a:solidFill>
            <a:srgbClr val="F4BF38"/>
          </a:solidFill>
        </p:spPr>
        <p:txBody>
          <a:bodyPr wrap="square" lIns="0" tIns="0" rIns="0" bIns="0" rtlCol="0"/>
          <a:lstStyle/>
          <a:p/>
        </p:txBody>
      </p:sp>
      <p:sp>
        <p:nvSpPr>
          <p:cNvPr id="17" name="bg object 17"/>
          <p:cNvSpPr/>
          <p:nvPr/>
        </p:nvSpPr>
        <p:spPr>
          <a:xfrm>
            <a:off x="720001" y="10137737"/>
            <a:ext cx="1529994" cy="340855"/>
          </a:xfrm>
          <a:prstGeom prst="rect">
            <a:avLst/>
          </a:prstGeom>
          <a:blipFill>
            <a:blip r:embed="rId2" cstate="print"/>
            <a:stretch>
              <a:fillRect/>
            </a:stretch>
          </a:blipFill>
        </p:spPr>
        <p:txBody>
          <a:bodyPr wrap="square" lIns="0" tIns="0" rIns="0" bIns="0" rtlCol="0"/>
          <a:lstStyle/>
          <a:p/>
        </p:txBody>
      </p:sp>
      <p:sp>
        <p:nvSpPr>
          <p:cNvPr id="18" name="bg object 18"/>
          <p:cNvSpPr/>
          <p:nvPr/>
        </p:nvSpPr>
        <p:spPr>
          <a:xfrm>
            <a:off x="0" y="0"/>
            <a:ext cx="7560309" cy="233045"/>
          </a:xfrm>
          <a:custGeom>
            <a:avLst/>
            <a:gdLst/>
            <a:ahLst/>
            <a:cxnLst/>
            <a:rect l="l" t="t" r="r" b="b"/>
            <a:pathLst>
              <a:path w="7560309" h="233045">
                <a:moveTo>
                  <a:pt x="7560005" y="0"/>
                </a:moveTo>
                <a:lnTo>
                  <a:pt x="0" y="0"/>
                </a:lnTo>
                <a:lnTo>
                  <a:pt x="0" y="232854"/>
                </a:lnTo>
                <a:lnTo>
                  <a:pt x="7560005" y="232854"/>
                </a:lnTo>
                <a:lnTo>
                  <a:pt x="7560005" y="0"/>
                </a:lnTo>
                <a:close/>
              </a:path>
            </a:pathLst>
          </a:custGeom>
          <a:solidFill>
            <a:srgbClr val="F4BF38"/>
          </a:solidFill>
        </p:spPr>
        <p:txBody>
          <a:bodyPr wrap="square" lIns="0" tIns="0" rIns="0" bIns="0" rtlCol="0"/>
          <a:lstStyle/>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a:xfrm>
            <a:off x="378142" y="9944862"/>
            <a:ext cx="1739455" cy="534670"/>
          </a:xfrm>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378142" y="9944862"/>
            <a:ext cx="1739455" cy="534670"/>
          </a:xfrm>
        </p:spPr>
        <p:txBody>
          <a:bodyPr/>
          <a:lstStyle/>
          <a:p>
            <a:fld id="{1D8BD707-D9CF-40AE-B4C6-C98DA3205C09}" type="datetimeFigureOut">
              <a:rPr lang="en-US"/>
            </a:fld>
            <a:endParaRPr lang="en-US"/>
          </a:p>
        </p:txBody>
      </p:sp>
      <p:sp>
        <p:nvSpPr>
          <p:cNvPr id="3" name="页脚占位符 2"/>
          <p:cNvSpPr>
            <a:spLocks noGrp="1"/>
          </p:cNvSpPr>
          <p:nvPr>
            <p:ph type="ftr" sz="quarter" idx="11"/>
          </p:nvPr>
        </p:nvSpPr>
        <p:spPr/>
        <p:txBody>
          <a:bodyPr/>
          <a:lstStyle/>
          <a:p/>
        </p:txBody>
      </p:sp>
      <p:sp>
        <p:nvSpPr>
          <p:cNvPr id="4" name="灯片编号占位符 3"/>
          <p:cNvSpPr>
            <a:spLocks noGrp="1"/>
          </p:cNvSpPr>
          <p:nvPr>
            <p:ph type="sldNum" sz="quarter" idx="12"/>
          </p:nvPr>
        </p:nvSpPr>
        <p:spPr/>
        <p:txBody>
          <a:body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3.png"/><Relationship Id="rId7" Type="http://schemas.openxmlformats.org/officeDocument/2006/relationships/image" Target="../media/image2.png"/><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object 11"/>
          <p:cNvSpPr/>
          <p:nvPr userDrawn="1"/>
        </p:nvSpPr>
        <p:spPr>
          <a:xfrm>
            <a:off x="0" y="0"/>
            <a:ext cx="7560945" cy="1080770"/>
          </a:xfrm>
          <a:custGeom>
            <a:avLst/>
            <a:gdLst/>
            <a:ahLst/>
            <a:cxnLst/>
            <a:rect l="l" t="t" r="r" b="b"/>
            <a:pathLst>
              <a:path w="7776209" h="1305560">
                <a:moveTo>
                  <a:pt x="7776006" y="0"/>
                </a:moveTo>
                <a:lnTo>
                  <a:pt x="0" y="0"/>
                </a:lnTo>
                <a:lnTo>
                  <a:pt x="0" y="1305013"/>
                </a:lnTo>
                <a:lnTo>
                  <a:pt x="7776006" y="1305013"/>
                </a:lnTo>
                <a:lnTo>
                  <a:pt x="7776006" y="0"/>
                </a:lnTo>
                <a:close/>
              </a:path>
            </a:pathLst>
          </a:custGeom>
          <a:solidFill>
            <a:srgbClr val="D1D3D4"/>
          </a:solidFill>
        </p:spPr>
        <p:txBody>
          <a:bodyPr wrap="square" lIns="0" tIns="0" rIns="0" bIns="0" rtlCol="0"/>
          <a:p/>
        </p:txBody>
      </p:sp>
      <p:sp>
        <p:nvSpPr>
          <p:cNvPr id="19" name="bg object 19"/>
          <p:cNvSpPr/>
          <p:nvPr userDrawn="1"/>
        </p:nvSpPr>
        <p:spPr>
          <a:xfrm>
            <a:off x="725170" y="301625"/>
            <a:ext cx="1529715" cy="476885"/>
          </a:xfrm>
          <a:prstGeom prst="rect">
            <a:avLst/>
          </a:prstGeom>
          <a:blipFill rotWithShape="1">
            <a:blip r:embed="rId7" cstate="print"/>
            <a:stretch>
              <a:fillRect/>
            </a:stretch>
          </a:blipFill>
        </p:spPr>
        <p:txBody>
          <a:bodyPr wrap="square" lIns="0" tIns="0" rIns="0" bIns="0" rtlCol="0"/>
          <a:p/>
        </p:txBody>
      </p:sp>
      <p:sp>
        <p:nvSpPr>
          <p:cNvPr id="16" name="bg object 16"/>
          <p:cNvSpPr/>
          <p:nvPr userDrawn="1"/>
        </p:nvSpPr>
        <p:spPr>
          <a:xfrm>
            <a:off x="0" y="9973945"/>
            <a:ext cx="7560309" cy="720090"/>
          </a:xfrm>
          <a:custGeom>
            <a:avLst/>
            <a:gdLst/>
            <a:ahLst/>
            <a:cxnLst/>
            <a:rect l="l" t="t" r="r" b="b"/>
            <a:pathLst>
              <a:path w="7560309" h="720090">
                <a:moveTo>
                  <a:pt x="0" y="720001"/>
                </a:moveTo>
                <a:lnTo>
                  <a:pt x="0" y="0"/>
                </a:lnTo>
                <a:lnTo>
                  <a:pt x="7560005" y="0"/>
                </a:lnTo>
                <a:lnTo>
                  <a:pt x="7560005" y="720001"/>
                </a:lnTo>
                <a:lnTo>
                  <a:pt x="0" y="720001"/>
                </a:lnTo>
                <a:close/>
              </a:path>
            </a:pathLst>
          </a:custGeom>
          <a:solidFill>
            <a:schemeClr val="bg1">
              <a:lumMod val="75000"/>
            </a:schemeClr>
          </a:solidFill>
        </p:spPr>
        <p:txBody>
          <a:bodyPr wrap="square" lIns="0" tIns="0" rIns="0" bIns="0" rtlCol="0"/>
          <a:lstStyle/>
          <a:p/>
        </p:txBody>
      </p:sp>
      <p:sp>
        <p:nvSpPr>
          <p:cNvPr id="17" name="bg object 17"/>
          <p:cNvSpPr/>
          <p:nvPr userDrawn="1"/>
        </p:nvSpPr>
        <p:spPr>
          <a:xfrm>
            <a:off x="725170" y="10115550"/>
            <a:ext cx="1129665" cy="363855"/>
          </a:xfrm>
          <a:prstGeom prst="rect">
            <a:avLst/>
          </a:prstGeom>
          <a:blipFill rotWithShape="1">
            <a:blip r:embed="rId7" cstate="print"/>
            <a:stretch>
              <a:fillRect/>
            </a:stretch>
          </a:blipFill>
        </p:spPr>
        <p:txBody>
          <a:bodyPr wrap="square" lIns="0" tIns="0" rIns="0" bIns="0" rtlCol="0"/>
          <a:lstStyle/>
          <a:p/>
        </p:txBody>
      </p:sp>
      <p:sp>
        <p:nvSpPr>
          <p:cNvPr id="2" name="Holder 2"/>
          <p:cNvSpPr>
            <a:spLocks noGrp="1"/>
          </p:cNvSpPr>
          <p:nvPr>
            <p:ph type="title"/>
          </p:nvPr>
        </p:nvSpPr>
        <p:spPr>
          <a:xfrm>
            <a:off x="702626" y="1683671"/>
            <a:ext cx="6151247" cy="574040"/>
          </a:xfrm>
          <a:prstGeom prst="rect">
            <a:avLst/>
          </a:prstGeom>
        </p:spPr>
        <p:txBody>
          <a:bodyPr wrap="square" lIns="0" tIns="0" rIns="0" bIns="0">
            <a:spAutoFit/>
          </a:bodyPr>
          <a:lstStyle>
            <a:lvl1pPr>
              <a:defRPr sz="3600" b="0" i="0">
                <a:solidFill>
                  <a:srgbClr val="231F20"/>
                </a:solidFill>
                <a:latin typeface="Bahnschrift Light SemiCondensed" panose="020B0502040204020203"/>
                <a:cs typeface="Bahnschrift Light SemiCondensed" panose="020B0502040204020203"/>
              </a:defRPr>
            </a:lvl1pPr>
          </a:lstStyle>
          <a:p/>
        </p:txBody>
      </p:sp>
      <p:sp>
        <p:nvSpPr>
          <p:cNvPr id="3" name="Holder 3"/>
          <p:cNvSpPr>
            <a:spLocks noGrp="1"/>
          </p:cNvSpPr>
          <p:nvPr>
            <p:ph type="body" idx="1"/>
          </p:nvPr>
        </p:nvSpPr>
        <p:spPr>
          <a:xfrm>
            <a:off x="725805" y="2904490"/>
            <a:ext cx="6151880" cy="27432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6" name="Holder 6"/>
          <p:cNvSpPr>
            <a:spLocks noGrp="1"/>
          </p:cNvSpPr>
          <p:nvPr>
            <p:ph type="sldNum" sz="quarter" idx="7"/>
          </p:nvPr>
        </p:nvSpPr>
        <p:spPr>
          <a:xfrm>
            <a:off x="4023043" y="10188575"/>
            <a:ext cx="2853690" cy="307340"/>
          </a:xfrm>
          <a:prstGeom prst="rect">
            <a:avLst/>
          </a:prstGeom>
        </p:spPr>
        <p:txBody>
          <a:bodyPr wrap="square" lIns="0" tIns="0" rIns="0" bIns="0">
            <a:spAutoFit/>
          </a:bodyPr>
          <a:lstStyle>
            <a:lvl1pPr algn="r">
              <a:defRPr sz="1000">
                <a:solidFill>
                  <a:schemeClr val="bg1"/>
                </a:solidFill>
                <a:latin typeface="Bahnschrift SemiBold" panose="020B0502040204020203" charset="0"/>
                <a:cs typeface="Bahnschrift SemiBold" panose="020B0502040204020203" charset="0"/>
              </a:defRPr>
            </a:lvl1pPr>
          </a:lstStyle>
          <a:p>
            <a:r>
              <a:rPr lang="en-US">
                <a:sym typeface="+mn-ea"/>
              </a:rPr>
              <a:t>www.safetoe.net</a:t>
            </a:r>
            <a:endParaRPr lang="en-US"/>
          </a:p>
          <a:p>
            <a:r>
              <a:rPr lang="en-US" altLang="zh-CN" b="1">
                <a:sym typeface="+mn-ea"/>
              </a:rPr>
              <a:t>Start With Comfort, </a:t>
            </a:r>
            <a:r>
              <a:rPr lang="en-US" altLang="zh-CN" b="1">
                <a:sym typeface="+mn-ea"/>
              </a:rPr>
              <a:t>More Than Safety</a:t>
            </a:r>
            <a:endParaRPr lang="en-US"/>
          </a:p>
        </p:txBody>
      </p:sp>
      <p:sp>
        <p:nvSpPr>
          <p:cNvPr id="12" name="object 12"/>
          <p:cNvSpPr/>
          <p:nvPr userDrawn="1"/>
        </p:nvSpPr>
        <p:spPr>
          <a:xfrm>
            <a:off x="3596881" y="231"/>
            <a:ext cx="3959999" cy="1083040"/>
          </a:xfrm>
          <a:prstGeom prst="rect">
            <a:avLst/>
          </a:prstGeom>
          <a:blipFill>
            <a:blip r:embed="rId8" cstate="print"/>
            <a:stretch>
              <a:fillRect/>
            </a:stretch>
          </a:blipFill>
        </p:spPr>
        <p:txBody>
          <a:bodyPr wrap="square" lIns="0" tIns="0" rIns="0" bIns="0" rtlCol="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image" Target="../media/image11.jpeg"/><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jpeg"/><Relationship Id="rId2" Type="http://schemas.openxmlformats.org/officeDocument/2006/relationships/image" Target="../media/image5.jpeg"/><Relationship Id="rId11" Type="http://schemas.openxmlformats.org/officeDocument/2006/relationships/slideLayout" Target="../slideLayouts/slideLayout1.xml"/><Relationship Id="rId10" Type="http://schemas.openxmlformats.org/officeDocument/2006/relationships/image" Target="../media/image13.jpe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5.png"/><Relationship Id="rId4" Type="http://schemas.openxmlformats.org/officeDocument/2006/relationships/image" Target="../media/image5.jpe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00980" y="531495"/>
            <a:ext cx="1564640" cy="151130"/>
          </a:xfrm>
          <a:prstGeom prst="rect">
            <a:avLst/>
          </a:prstGeom>
        </p:spPr>
        <p:txBody>
          <a:bodyPr vert="horz" wrap="square" lIns="0" tIns="12700" rIns="0" bIns="0" rtlCol="0">
            <a:spAutoFit/>
          </a:bodyPr>
          <a:lstStyle/>
          <a:p>
            <a:pPr marL="12700" algn="r">
              <a:lnSpc>
                <a:spcPct val="100000"/>
              </a:lnSpc>
              <a:spcBef>
                <a:spcPts val="100"/>
              </a:spcBef>
            </a:pPr>
            <a:r>
              <a:rPr sz="900" b="1" spc="25" dirty="0">
                <a:solidFill>
                  <a:schemeClr val="tx1"/>
                </a:solidFill>
                <a:latin typeface="微软雅黑" panose="020B0503020204020204" charset="-122"/>
                <a:ea typeface="微软雅黑" panose="020B0503020204020204" charset="-122"/>
                <a:cs typeface="Colfax Thin" panose="020B0506000000020004"/>
              </a:rPr>
              <a:t>SAFETY</a:t>
            </a:r>
            <a:r>
              <a:rPr sz="900" b="1" spc="-40" dirty="0">
                <a:solidFill>
                  <a:schemeClr val="tx1"/>
                </a:solidFill>
                <a:latin typeface="微软雅黑" panose="020B0503020204020204" charset="-122"/>
                <a:ea typeface="微软雅黑" panose="020B0503020204020204" charset="-122"/>
                <a:cs typeface="Colfax Thin" panose="020B0506000000020004"/>
              </a:rPr>
              <a:t> </a:t>
            </a:r>
            <a:r>
              <a:rPr lang="en-US" sz="900" b="1" spc="30" dirty="0">
                <a:solidFill>
                  <a:schemeClr val="tx1"/>
                </a:solidFill>
                <a:latin typeface="微软雅黑" panose="020B0503020204020204" charset="-122"/>
                <a:ea typeface="微软雅黑" panose="020B0503020204020204" charset="-122"/>
                <a:cs typeface="Colfax Thin" panose="020B0506000000020004"/>
              </a:rPr>
              <a:t>EYE</a:t>
            </a:r>
            <a:r>
              <a:rPr sz="900" b="1" spc="30" dirty="0">
                <a:solidFill>
                  <a:schemeClr val="tx1"/>
                </a:solidFill>
                <a:latin typeface="微软雅黑" panose="020B0503020204020204" charset="-122"/>
                <a:ea typeface="微软雅黑" panose="020B0503020204020204" charset="-122"/>
                <a:cs typeface="Colfax Thin" panose="020B0506000000020004"/>
              </a:rPr>
              <a:t>WEAR</a:t>
            </a:r>
            <a:endParaRPr sz="900" b="1" spc="30" dirty="0">
              <a:solidFill>
                <a:schemeClr val="tx1"/>
              </a:solidFill>
              <a:latin typeface="微软雅黑" panose="020B0503020204020204" charset="-122"/>
              <a:ea typeface="微软雅黑" panose="020B0503020204020204" charset="-122"/>
              <a:cs typeface="Colfax Thin" panose="020B0506000000020004"/>
            </a:endParaRPr>
          </a:p>
        </p:txBody>
      </p:sp>
      <p:sp>
        <p:nvSpPr>
          <p:cNvPr id="32" name="文本框 31"/>
          <p:cNvSpPr txBox="1"/>
          <p:nvPr/>
        </p:nvSpPr>
        <p:spPr>
          <a:xfrm>
            <a:off x="682625" y="2093595"/>
            <a:ext cx="6110605" cy="1161415"/>
          </a:xfrm>
          <a:prstGeom prst="rect">
            <a:avLst/>
          </a:prstGeom>
          <a:noFill/>
        </p:spPr>
        <p:txBody>
          <a:bodyPr wrap="square" lIns="0" tIns="0" rIns="0" bIns="0" rtlCol="0">
            <a:spAutoFit/>
          </a:bodyPr>
          <a:p>
            <a:pPr marL="189865" indent="-171450" algn="l">
              <a:lnSpc>
                <a:spcPct val="140000"/>
              </a:lnSpc>
              <a:buFont typeface="Wingdings" panose="05000000000000000000" charset="0"/>
              <a:buChar char="l"/>
            </a:pP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Frame:</a:t>
            </a: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Heavy Duty Polycarbonate (Face Pressure≤ 8g/mm²)</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a:p>
            <a:pPr marL="189865" indent="-171450" algn="l">
              <a:lnSpc>
                <a:spcPct val="140000"/>
              </a:lnSpc>
              <a:buFont typeface="Wingdings" panose="05000000000000000000" charset="0"/>
              <a:buChar char="l"/>
            </a:pP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Lens: Super Clear PC Lens</a:t>
            </a:r>
            <a:r>
              <a:rPr lang="zh-CN" alt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a:t>
            </a:r>
            <a:r>
              <a:rPr lang="en-US" altLang="zh-CN"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Anti-Fog Coating</a:t>
            </a:r>
            <a:r>
              <a:rPr lang="zh-CN" alt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a:p>
            <a:pPr marL="189865" indent="-171450" algn="l">
              <a:lnSpc>
                <a:spcPct val="140000"/>
              </a:lnSpc>
              <a:buFont typeface="Wingdings" panose="05000000000000000000" charset="0"/>
              <a:buChar char="l"/>
            </a:pP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Legs: Lightweight PC Legs (Adjustable Fitting)</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a:p>
            <a:pPr marL="189865" indent="-171450" algn="l">
              <a:lnSpc>
                <a:spcPct val="140000"/>
              </a:lnSpc>
              <a:buFont typeface="Wingdings" panose="05000000000000000000" charset="0"/>
              <a:buChar char="l"/>
            </a:pP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Leg Tips: Slip Resistant &amp; Comfortable TPR Tips</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a:p>
            <a:pPr marL="189865" indent="-171450" algn="l">
              <a:lnSpc>
                <a:spcPct val="140000"/>
              </a:lnSpc>
              <a:buFont typeface="Wingdings" panose="05000000000000000000" charset="0"/>
              <a:buChar char="l"/>
            </a:pPr>
            <a:r>
              <a:rPr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CE EN </a:t>
            </a:r>
            <a:r>
              <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ISO 166:2001  </a:t>
            </a:r>
            <a:r>
              <a:rPr lang="en-US" altLang="zh-CN"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Notified Body: 2834 (CCQS )</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a:p>
            <a:pPr marL="189865" indent="-171450" algn="l">
              <a:lnSpc>
                <a:spcPct val="140000"/>
              </a:lnSpc>
              <a:buFont typeface="Wingdings" panose="05000000000000000000" charset="0"/>
              <a:buChar char="l"/>
            </a:pPr>
            <a:r>
              <a:rPr lang="en-US" altLang="zh-CN" sz="900" dirty="0">
                <a:solidFill>
                  <a:srgbClr val="231F20"/>
                </a:solidFill>
                <a:latin typeface="微软雅黑" panose="020B0503020204020204" charset="-122"/>
                <a:ea typeface="微软雅黑" panose="020B0503020204020204" charset="-122"/>
                <a:cs typeface="Bahnschrift Light SemiCondensed" panose="020B0502040204020203"/>
                <a:sym typeface="+mn-ea"/>
              </a:rPr>
              <a:t>ANSI/ISEA Z87.1-2020 Certified by ICS Laboritories</a:t>
            </a:r>
            <a:endParaRPr lang="en-US" sz="900" dirty="0">
              <a:solidFill>
                <a:srgbClr val="231F20"/>
              </a:solidFill>
              <a:latin typeface="微软雅黑" panose="020B0503020204020204" charset="-122"/>
              <a:ea typeface="微软雅黑" panose="020B0503020204020204" charset="-122"/>
              <a:cs typeface="Bahnschrift Light SemiCondensed" panose="020B0502040204020203"/>
              <a:sym typeface="+mn-ea"/>
            </a:endParaRPr>
          </a:p>
        </p:txBody>
      </p:sp>
      <p:sp>
        <p:nvSpPr>
          <p:cNvPr id="24" name="object 22"/>
          <p:cNvSpPr/>
          <p:nvPr/>
        </p:nvSpPr>
        <p:spPr>
          <a:xfrm flipV="1">
            <a:off x="763270" y="1887855"/>
            <a:ext cx="2193925" cy="76200"/>
          </a:xfrm>
          <a:custGeom>
            <a:avLst/>
            <a:gdLst/>
            <a:ahLst/>
            <a:cxnLst/>
            <a:rect l="l" t="t" r="r" b="b"/>
            <a:pathLst>
              <a:path w="713105">
                <a:moveTo>
                  <a:pt x="0" y="0"/>
                </a:moveTo>
                <a:lnTo>
                  <a:pt x="712800" y="0"/>
                </a:lnTo>
              </a:path>
            </a:pathLst>
          </a:custGeom>
          <a:ln w="25400">
            <a:solidFill>
              <a:srgbClr val="F4BF38"/>
            </a:solidFill>
          </a:ln>
        </p:spPr>
        <p:txBody>
          <a:bodyPr wrap="square" lIns="0" tIns="0" rIns="0" bIns="0" rtlCol="0"/>
          <a:p/>
        </p:txBody>
      </p:sp>
      <p:pic>
        <p:nvPicPr>
          <p:cNvPr id="4" name="图片 3"/>
          <p:cNvPicPr>
            <a:picLocks noChangeAspect="1"/>
          </p:cNvPicPr>
          <p:nvPr/>
        </p:nvPicPr>
        <p:blipFill>
          <a:blip r:embed="rId1"/>
          <a:stretch>
            <a:fillRect/>
          </a:stretch>
        </p:blipFill>
        <p:spPr>
          <a:xfrm>
            <a:off x="5565140" y="2106295"/>
            <a:ext cx="1728470" cy="1117600"/>
          </a:xfrm>
          <a:prstGeom prst="rect">
            <a:avLst/>
          </a:prstGeom>
        </p:spPr>
      </p:pic>
      <p:sp>
        <p:nvSpPr>
          <p:cNvPr id="27" name="object 21"/>
          <p:cNvSpPr txBox="1"/>
          <p:nvPr/>
        </p:nvSpPr>
        <p:spPr>
          <a:xfrm>
            <a:off x="3193415" y="9357360"/>
            <a:ext cx="1830705" cy="197485"/>
          </a:xfrm>
          <a:prstGeom prst="rect">
            <a:avLst/>
          </a:prstGeom>
        </p:spPr>
        <p:txBody>
          <a:bodyPr vert="horz" wrap="square" lIns="0" tIns="90170" rIns="0" bIns="0" rtlCol="0">
            <a:spAutoFit/>
          </a:bodyPr>
          <a:p>
            <a:pPr marL="12700">
              <a:lnSpc>
                <a:spcPct val="50000"/>
              </a:lnSpc>
              <a:spcBef>
                <a:spcPts val="710"/>
              </a:spcBef>
            </a:pPr>
            <a:r>
              <a:rPr lang="en-US" sz="1400" b="1" spc="-25" dirty="0">
                <a:solidFill>
                  <a:srgbClr val="231F20"/>
                </a:solidFill>
                <a:latin typeface="微软雅黑" panose="020B0503020204020204" charset="-122"/>
                <a:ea typeface="微软雅黑" panose="020B0503020204020204" charset="-122"/>
                <a:cs typeface="Bahnschrift Light" panose="020B0502040204020203"/>
                <a:sym typeface="+mn-ea"/>
              </a:rPr>
              <a:t>√ Over Glasses</a:t>
            </a:r>
            <a:endParaRPr lang="en-US" sz="1400" b="0" spc="-25" dirty="0">
              <a:solidFill>
                <a:srgbClr val="231F20"/>
              </a:solidFill>
              <a:latin typeface="微软雅黑" panose="020B0503020204020204" charset="-122"/>
              <a:ea typeface="微软雅黑" panose="020B0503020204020204" charset="-122"/>
              <a:cs typeface="Bahnschrift Light" panose="020B0502040204020203"/>
            </a:endParaRPr>
          </a:p>
        </p:txBody>
      </p:sp>
      <p:sp>
        <p:nvSpPr>
          <p:cNvPr id="66" name="object 66"/>
          <p:cNvSpPr txBox="1"/>
          <p:nvPr/>
        </p:nvSpPr>
        <p:spPr>
          <a:xfrm>
            <a:off x="718185" y="9261475"/>
            <a:ext cx="1342390" cy="212090"/>
          </a:xfrm>
          <a:prstGeom prst="rect">
            <a:avLst/>
          </a:prstGeom>
        </p:spPr>
        <p:txBody>
          <a:bodyPr vert="horz" wrap="square" lIns="0" tIns="90170" rIns="0" bIns="0" rtlCol="0">
            <a:noAutofit/>
          </a:bodyPr>
          <a:p>
            <a:pPr marL="12700">
              <a:lnSpc>
                <a:spcPct val="100000"/>
              </a:lnSpc>
              <a:spcBef>
                <a:spcPts val="710"/>
              </a:spcBef>
            </a:pPr>
            <a:r>
              <a:rPr lang="en-US" sz="1400" b="1" spc="-25" dirty="0">
                <a:solidFill>
                  <a:srgbClr val="231F20"/>
                </a:solidFill>
                <a:latin typeface="微软雅黑" panose="020B0503020204020204" charset="-122"/>
                <a:ea typeface="微软雅黑" panose="020B0503020204020204" charset="-122"/>
                <a:cs typeface="Bahnschrift Light" panose="020B0502040204020203"/>
              </a:rPr>
              <a:t>√ Anti-Impact</a:t>
            </a:r>
            <a:endParaRPr lang="en-US" sz="1400" b="1" spc="-25" dirty="0">
              <a:solidFill>
                <a:srgbClr val="231F20"/>
              </a:solidFill>
              <a:latin typeface="微软雅黑" panose="020B0503020204020204" charset="-122"/>
              <a:ea typeface="微软雅黑" panose="020B0503020204020204" charset="-122"/>
              <a:cs typeface="Bahnschrift Light" panose="020B0502040204020203"/>
            </a:endParaRPr>
          </a:p>
        </p:txBody>
      </p:sp>
      <p:sp>
        <p:nvSpPr>
          <p:cNvPr id="28" name="object 15"/>
          <p:cNvSpPr txBox="1"/>
          <p:nvPr/>
        </p:nvSpPr>
        <p:spPr>
          <a:xfrm>
            <a:off x="5713095" y="9289415"/>
            <a:ext cx="1360170" cy="265430"/>
          </a:xfrm>
          <a:prstGeom prst="rect">
            <a:avLst/>
          </a:prstGeom>
        </p:spPr>
        <p:txBody>
          <a:bodyPr vert="horz" wrap="square" lIns="0" tIns="50165" rIns="0" bIns="0" rtlCol="0">
            <a:spAutoFit/>
          </a:bodyPr>
          <a:p>
            <a:pPr marL="12700">
              <a:lnSpc>
                <a:spcPct val="100000"/>
              </a:lnSpc>
              <a:spcBef>
                <a:spcPts val="395"/>
              </a:spcBef>
            </a:pPr>
            <a:r>
              <a:rPr lang="en-US" sz="1400" b="1" spc="-35" dirty="0">
                <a:solidFill>
                  <a:srgbClr val="231F20"/>
                </a:solidFill>
                <a:latin typeface="微软雅黑" panose="020B0503020204020204" charset="-122"/>
                <a:ea typeface="微软雅黑" panose="020B0503020204020204" charset="-122"/>
                <a:cs typeface="Bahnschrift Light" panose="020B0502040204020203"/>
              </a:rPr>
              <a:t>√ Anti-Fog</a:t>
            </a:r>
            <a:endParaRPr lang="en-US" sz="1400" b="1" spc="-35" dirty="0">
              <a:solidFill>
                <a:srgbClr val="231F20"/>
              </a:solidFill>
              <a:latin typeface="微软雅黑" panose="020B0503020204020204" charset="-122"/>
              <a:ea typeface="微软雅黑" panose="020B0503020204020204" charset="-122"/>
              <a:cs typeface="Bahnschrift Light" panose="020B0502040204020203"/>
            </a:endParaRPr>
          </a:p>
        </p:txBody>
      </p:sp>
      <p:pic>
        <p:nvPicPr>
          <p:cNvPr id="9" name="图片 8" descr="SG009"/>
          <p:cNvPicPr>
            <a:picLocks noChangeAspect="1"/>
          </p:cNvPicPr>
          <p:nvPr/>
        </p:nvPicPr>
        <p:blipFill>
          <a:blip r:embed="rId2"/>
          <a:stretch>
            <a:fillRect/>
          </a:stretch>
        </p:blipFill>
        <p:spPr>
          <a:xfrm>
            <a:off x="403225" y="4446270"/>
            <a:ext cx="3410585" cy="2258695"/>
          </a:xfrm>
          <a:prstGeom prst="rect">
            <a:avLst/>
          </a:prstGeom>
        </p:spPr>
      </p:pic>
      <p:pic>
        <p:nvPicPr>
          <p:cNvPr id="8" name="图片 7" descr="Datasheet抬头图"/>
          <p:cNvPicPr>
            <a:picLocks noChangeAspect="1"/>
          </p:cNvPicPr>
          <p:nvPr/>
        </p:nvPicPr>
        <p:blipFill>
          <a:blip r:embed="rId3"/>
          <a:stretch>
            <a:fillRect/>
          </a:stretch>
        </p:blipFill>
        <p:spPr>
          <a:xfrm>
            <a:off x="0" y="-8255"/>
            <a:ext cx="7556500" cy="1324610"/>
          </a:xfrm>
          <a:prstGeom prst="rect">
            <a:avLst/>
          </a:prstGeom>
        </p:spPr>
      </p:pic>
      <p:pic>
        <p:nvPicPr>
          <p:cNvPr id="10" name="图片 9"/>
          <p:cNvPicPr/>
          <p:nvPr/>
        </p:nvPicPr>
        <p:blipFill>
          <a:blip r:embed="rId4"/>
          <a:stretch>
            <a:fillRect/>
          </a:stretch>
        </p:blipFill>
        <p:spPr>
          <a:xfrm>
            <a:off x="4632960" y="2061210"/>
            <a:ext cx="821055" cy="723900"/>
          </a:xfrm>
          <a:prstGeom prst="rect">
            <a:avLst/>
          </a:prstGeom>
        </p:spPr>
      </p:pic>
      <p:pic>
        <p:nvPicPr>
          <p:cNvPr id="11" name="图片 10"/>
          <p:cNvPicPr>
            <a:picLocks noChangeAspect="1"/>
          </p:cNvPicPr>
          <p:nvPr/>
        </p:nvPicPr>
        <p:blipFill>
          <a:blip r:embed="rId5"/>
          <a:stretch>
            <a:fillRect/>
          </a:stretch>
        </p:blipFill>
        <p:spPr>
          <a:xfrm>
            <a:off x="1303020" y="3546475"/>
            <a:ext cx="5104765" cy="636270"/>
          </a:xfrm>
          <a:prstGeom prst="rect">
            <a:avLst/>
          </a:prstGeom>
        </p:spPr>
      </p:pic>
      <p:pic>
        <p:nvPicPr>
          <p:cNvPr id="12" name="图片 11"/>
          <p:cNvPicPr>
            <a:picLocks noChangeAspect="1"/>
          </p:cNvPicPr>
          <p:nvPr/>
        </p:nvPicPr>
        <p:blipFill>
          <a:blip r:embed="rId6"/>
          <a:stretch>
            <a:fillRect/>
          </a:stretch>
        </p:blipFill>
        <p:spPr>
          <a:xfrm>
            <a:off x="4227830" y="4401185"/>
            <a:ext cx="2968625" cy="2060575"/>
          </a:xfrm>
          <a:prstGeom prst="rect">
            <a:avLst/>
          </a:prstGeom>
        </p:spPr>
      </p:pic>
      <p:pic>
        <p:nvPicPr>
          <p:cNvPr id="5" name="图片 4" descr="bottom"/>
          <p:cNvPicPr>
            <a:picLocks noChangeAspect="1"/>
          </p:cNvPicPr>
          <p:nvPr/>
        </p:nvPicPr>
        <p:blipFill>
          <a:blip r:embed="rId7"/>
          <a:stretch>
            <a:fillRect/>
          </a:stretch>
        </p:blipFill>
        <p:spPr>
          <a:xfrm>
            <a:off x="0" y="9968865"/>
            <a:ext cx="7556500" cy="724535"/>
          </a:xfrm>
          <a:prstGeom prst="rect">
            <a:avLst/>
          </a:prstGeom>
        </p:spPr>
      </p:pic>
      <p:sp>
        <p:nvSpPr>
          <p:cNvPr id="3" name="文本框 2"/>
          <p:cNvSpPr txBox="1"/>
          <p:nvPr/>
        </p:nvSpPr>
        <p:spPr>
          <a:xfrm>
            <a:off x="763270" y="1566545"/>
            <a:ext cx="5445125" cy="184150"/>
          </a:xfrm>
          <a:prstGeom prst="rect">
            <a:avLst/>
          </a:prstGeom>
          <a:noFill/>
        </p:spPr>
        <p:txBody>
          <a:bodyPr wrap="square" lIns="0" tIns="0" rIns="0" bIns="0" rtlCol="0" anchor="t">
            <a:spAutoFit/>
          </a:bodyPr>
          <a:p>
            <a:pPr indent="0" algn="l">
              <a:buFont typeface="Wingdings" panose="05000000000000000000" charset="0"/>
              <a:buNone/>
            </a:pPr>
            <a:r>
              <a:rPr lang="en-US" sz="1200" b="1" spc="-75" dirty="0">
                <a:latin typeface="微软雅黑" panose="020B0503020204020204" charset="-122"/>
                <a:ea typeface="微软雅黑" panose="020B0503020204020204" charset="-122"/>
                <a:cs typeface="Bahnschrift SemiBold" panose="020B0502040204020203" charset="0"/>
                <a:sym typeface="+mn-ea"/>
              </a:rPr>
              <a:t>Adjustable Fitting &amp; Over-Glassed Safety Glasses</a:t>
            </a:r>
            <a:r>
              <a:rPr lang="en-US" sz="1200" b="1" spc="-75" dirty="0">
                <a:latin typeface="微软雅黑" panose="020B0503020204020204" charset="-122"/>
                <a:ea typeface="微软雅黑" panose="020B0503020204020204" charset="-122"/>
                <a:cs typeface="Bahnschrift SemiBold" panose="020B0502040204020203" charset="0"/>
                <a:sym typeface="+mn-ea"/>
              </a:rPr>
              <a:t> . </a:t>
            </a:r>
            <a:r>
              <a:rPr lang="en-US" sz="1200" b="1" spc="-75" dirty="0">
                <a:solidFill>
                  <a:srgbClr val="FFC000"/>
                </a:solidFill>
                <a:latin typeface="微软雅黑" panose="020B0503020204020204" charset="-122"/>
                <a:ea typeface="微软雅黑" panose="020B0503020204020204" charset="-122"/>
                <a:cs typeface="Bahnschrift SemiBold" panose="020B0502040204020203" charset="0"/>
                <a:sym typeface="+mn-ea"/>
              </a:rPr>
              <a:t>SG009 (BoundlessGuard)</a:t>
            </a:r>
            <a:endParaRPr lang="en-US" sz="1200" b="1" spc="-75" dirty="0">
              <a:solidFill>
                <a:srgbClr val="FFC000"/>
              </a:solidFill>
              <a:latin typeface="微软雅黑" panose="020B0503020204020204" charset="-122"/>
              <a:ea typeface="微软雅黑" panose="020B0503020204020204" charset="-122"/>
              <a:cs typeface="Bahnschrift SemiBold" panose="020B0502040204020203" charset="0"/>
              <a:sym typeface="+mn-ea"/>
            </a:endParaRPr>
          </a:p>
        </p:txBody>
      </p:sp>
      <p:pic>
        <p:nvPicPr>
          <p:cNvPr id="6" name="图片 5" descr="4 防风沙抗冲击"/>
          <p:cNvPicPr>
            <a:picLocks noChangeAspect="1"/>
          </p:cNvPicPr>
          <p:nvPr/>
        </p:nvPicPr>
        <p:blipFill>
          <a:blip r:embed="rId8"/>
          <a:stretch>
            <a:fillRect/>
          </a:stretch>
        </p:blipFill>
        <p:spPr>
          <a:xfrm>
            <a:off x="448310" y="7101840"/>
            <a:ext cx="2063750" cy="2063750"/>
          </a:xfrm>
          <a:prstGeom prst="rect">
            <a:avLst/>
          </a:prstGeom>
        </p:spPr>
      </p:pic>
      <p:pic>
        <p:nvPicPr>
          <p:cNvPr id="7" name="图片 6" descr="7 双套"/>
          <p:cNvPicPr>
            <a:picLocks noChangeAspect="1"/>
          </p:cNvPicPr>
          <p:nvPr/>
        </p:nvPicPr>
        <p:blipFill>
          <a:blip r:embed="rId9"/>
          <a:stretch>
            <a:fillRect/>
          </a:stretch>
        </p:blipFill>
        <p:spPr>
          <a:xfrm>
            <a:off x="2788285" y="7090410"/>
            <a:ext cx="2075180" cy="2075180"/>
          </a:xfrm>
          <a:prstGeom prst="rect">
            <a:avLst/>
          </a:prstGeom>
        </p:spPr>
      </p:pic>
      <p:pic>
        <p:nvPicPr>
          <p:cNvPr id="16" name="图片 15" descr="6 防雾_"/>
          <p:cNvPicPr>
            <a:picLocks noChangeAspect="1"/>
          </p:cNvPicPr>
          <p:nvPr/>
        </p:nvPicPr>
        <p:blipFill>
          <a:blip r:embed="rId10"/>
          <a:stretch>
            <a:fillRect/>
          </a:stretch>
        </p:blipFill>
        <p:spPr>
          <a:xfrm>
            <a:off x="5158740" y="7101840"/>
            <a:ext cx="2063750" cy="20637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067175" y="7731760"/>
            <a:ext cx="2799080" cy="2023745"/>
          </a:xfrm>
          <a:prstGeom prst="rect">
            <a:avLst/>
          </a:prstGeom>
        </p:spPr>
        <p:txBody>
          <a:bodyPr vert="horz" wrap="square" lIns="0" tIns="0" rIns="0" bIns="0" rtlCol="0">
            <a:spAutoFit/>
          </a:bodyPr>
          <a:p>
            <a:pPr marL="12700" algn="just">
              <a:lnSpc>
                <a:spcPct val="110000"/>
              </a:lnSpc>
              <a:spcBef>
                <a:spcPts val="250"/>
              </a:spcBef>
            </a:pPr>
            <a:r>
              <a:rPr lang="en-US" sz="700">
                <a:latin typeface="微软雅黑" panose="020B0503020204020204" charset="-122"/>
                <a:ea typeface="微软雅黑" panose="020B0503020204020204" charset="-122"/>
                <a:cs typeface="Bahnschrift Light" panose="020B0502040204020203"/>
              </a:rPr>
              <a:t>5.) </a:t>
            </a:r>
            <a:r>
              <a:rPr lang="en-US" sz="700" b="1">
                <a:latin typeface="微软雅黑" panose="020B0503020204020204" charset="-122"/>
                <a:ea typeface="微软雅黑" panose="020B0503020204020204" charset="-122"/>
                <a:cs typeface="Bahnschrift Light" panose="020B0502040204020203"/>
              </a:rPr>
              <a:t>General: </a:t>
            </a:r>
            <a:r>
              <a:rPr lang="en-US" sz="700">
                <a:latin typeface="微软雅黑" panose="020B0503020204020204" charset="-122"/>
                <a:ea typeface="微软雅黑" panose="020B0503020204020204" charset="-122"/>
                <a:cs typeface="Bahnschrift Light" panose="020B0502040204020203"/>
              </a:rPr>
              <a:t>Whereas the material used in the constructing of this product is safe parts that may come into contact with wearer’s skin could cause allergic reaction by susceptible people. The user should check for any such reaction and cease use of product if any reaction is observed.</a:t>
            </a:r>
            <a:endParaRPr lang="en-US" sz="700">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355"/>
              </a:spcBef>
            </a:pPr>
            <a:r>
              <a:rPr lang="en-US" sz="700">
                <a:latin typeface="微软雅黑" panose="020B0503020204020204" charset="-122"/>
                <a:ea typeface="微软雅黑" panose="020B0503020204020204" charset="-122"/>
                <a:cs typeface="Bahnschrift Light" panose="020B0502040204020203"/>
                <a:sym typeface="+mn-ea"/>
              </a:rPr>
              <a:t>6.) </a:t>
            </a:r>
            <a:r>
              <a:rPr lang="en-US" sz="700" b="1">
                <a:latin typeface="微软雅黑" panose="020B0503020204020204" charset="-122"/>
                <a:ea typeface="微软雅黑" panose="020B0503020204020204" charset="-122"/>
                <a:cs typeface="Bahnschrift Light" panose="020B0502040204020203"/>
              </a:rPr>
              <a:t>Lifespan:</a:t>
            </a:r>
            <a:r>
              <a:rPr lang="en-US" sz="700">
                <a:latin typeface="微软雅黑" panose="020B0503020204020204" charset="-122"/>
                <a:ea typeface="微软雅黑" panose="020B0503020204020204" charset="-122"/>
                <a:cs typeface="Bahnschrift Light" panose="020B0502040204020203"/>
              </a:rPr>
              <a:t> </a:t>
            </a:r>
            <a:r>
              <a:rPr sz="700">
                <a:latin typeface="微软雅黑" panose="020B0503020204020204" charset="-122"/>
                <a:ea typeface="微软雅黑" panose="020B0503020204020204" charset="-122"/>
                <a:cs typeface="Bahnschrift Light" panose="020B0502040204020203"/>
                <a:sym typeface="+mn-ea"/>
              </a:rPr>
              <a:t>Maximum product </a:t>
            </a:r>
            <a:r>
              <a:rPr lang="en-US" sz="700">
                <a:latin typeface="微软雅黑" panose="020B0503020204020204" charset="-122"/>
                <a:ea typeface="微软雅黑" panose="020B0503020204020204" charset="-122"/>
                <a:cs typeface="Bahnschrift Light" panose="020B0502040204020203"/>
                <a:sym typeface="+mn-ea"/>
              </a:rPr>
              <a:t>use </a:t>
            </a:r>
            <a:r>
              <a:rPr sz="700">
                <a:latin typeface="微软雅黑" panose="020B0503020204020204" charset="-122"/>
                <a:ea typeface="微软雅黑" panose="020B0503020204020204" charset="-122"/>
                <a:cs typeface="Bahnschrift Light" panose="020B0502040204020203"/>
                <a:sym typeface="+mn-ea"/>
              </a:rPr>
              <a:t>life is 2 years.</a:t>
            </a:r>
            <a:r>
              <a:rPr lang="en-US" sz="700">
                <a:latin typeface="微软雅黑" panose="020B0503020204020204" charset="-122"/>
                <a:ea typeface="微软雅黑" panose="020B0503020204020204" charset="-122"/>
                <a:cs typeface="Bahnschrift Light" panose="020B0502040204020203"/>
                <a:sym typeface="+mn-ea"/>
              </a:rPr>
              <a:t> If any parts are broken during use, please don’t use it any more and change a new glasses asap, to avoid any danger to your health.</a:t>
            </a:r>
            <a:endParaRPr sz="700">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355"/>
              </a:spcBef>
            </a:pPr>
            <a:r>
              <a:rPr lang="en-US" sz="700">
                <a:latin typeface="微软雅黑" panose="020B0503020204020204" charset="-122"/>
                <a:ea typeface="微软雅黑" panose="020B0503020204020204" charset="-122"/>
                <a:cs typeface="Bahnschrift Light" panose="020B0502040204020203"/>
                <a:sym typeface="+mn-ea"/>
              </a:rPr>
              <a:t>7.) </a:t>
            </a:r>
            <a:r>
              <a:rPr lang="en-US" sz="700" b="1">
                <a:latin typeface="微软雅黑" panose="020B0503020204020204" charset="-122"/>
                <a:ea typeface="微软雅黑" panose="020B0503020204020204" charset="-122"/>
                <a:cs typeface="Bahnschrift Light" panose="020B0502040204020203"/>
                <a:sym typeface="+mn-ea"/>
              </a:rPr>
              <a:t>Storage:</a:t>
            </a:r>
            <a:r>
              <a:rPr lang="en-US" sz="700">
                <a:latin typeface="微软雅黑" panose="020B0503020204020204" charset="-122"/>
                <a:ea typeface="微软雅黑" panose="020B0503020204020204" charset="-122"/>
                <a:cs typeface="Bahnschrift Light" panose="020B0502040204020203"/>
                <a:sym typeface="+mn-ea"/>
              </a:rPr>
              <a:t> </a:t>
            </a:r>
            <a:r>
              <a:rPr sz="700">
                <a:latin typeface="微软雅黑" panose="020B0503020204020204" charset="-122"/>
                <a:ea typeface="微软雅黑" panose="020B0503020204020204" charset="-122"/>
                <a:cs typeface="Bahnschrift Light" panose="020B0502040204020203"/>
              </a:rPr>
              <a:t>Eyewear should be stores at room temperature and away from solvents, or solvent vapors or any corrosive materials, as these may seriously reduce the impact protection provided by the eyewear.</a:t>
            </a:r>
            <a:endParaRPr sz="700">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355"/>
              </a:spcBef>
            </a:pPr>
            <a:r>
              <a:rPr lang="en-US" sz="700">
                <a:latin typeface="微软雅黑" panose="020B0503020204020204" charset="-122"/>
                <a:ea typeface="微软雅黑" panose="020B0503020204020204" charset="-122"/>
                <a:cs typeface="Bahnschrift Light" panose="020B0502040204020203"/>
                <a:sym typeface="+mn-ea"/>
              </a:rPr>
              <a:t>8.) </a:t>
            </a:r>
            <a:r>
              <a:rPr lang="en-US" sz="700" b="1">
                <a:latin typeface="微软雅黑" panose="020B0503020204020204" charset="-122"/>
                <a:ea typeface="微软雅黑" panose="020B0503020204020204" charset="-122"/>
                <a:cs typeface="Bahnschrift Light" panose="020B0502040204020203"/>
                <a:sym typeface="+mn-ea"/>
              </a:rPr>
              <a:t>Cleaning: </a:t>
            </a:r>
            <a:r>
              <a:rPr sz="700">
                <a:latin typeface="微软雅黑" panose="020B0503020204020204" charset="-122"/>
                <a:ea typeface="微软雅黑" panose="020B0503020204020204" charset="-122"/>
                <a:cs typeface="Bahnschrift Light" panose="020B0502040204020203"/>
              </a:rPr>
              <a:t>This eyewear can be cleaned and disinfected with soap and warm water.</a:t>
            </a:r>
            <a:r>
              <a:rPr lang="en-US" sz="700">
                <a:latin typeface="微软雅黑" panose="020B0503020204020204" charset="-122"/>
                <a:ea typeface="微软雅黑" panose="020B0503020204020204" charset="-122"/>
                <a:cs typeface="Bahnschrift Light" panose="020B0502040204020203"/>
              </a:rPr>
              <a:t> </a:t>
            </a:r>
            <a:r>
              <a:rPr sz="700">
                <a:latin typeface="微软雅黑" panose="020B0503020204020204" charset="-122"/>
                <a:ea typeface="微软雅黑" panose="020B0503020204020204" charset="-122"/>
                <a:cs typeface="Bahnschrift Light" panose="020B0502040204020203"/>
              </a:rPr>
              <a:t>It is recommended that wiping of lens be kept to a minimum and only done so with a soft nonabrasive cloth.</a:t>
            </a:r>
            <a:endParaRPr sz="700">
              <a:latin typeface="微软雅黑" panose="020B0503020204020204" charset="-122"/>
              <a:ea typeface="微软雅黑" panose="020B0503020204020204" charset="-122"/>
              <a:cs typeface="Bahnschrift Light" panose="020B0502040204020203"/>
            </a:endParaRPr>
          </a:p>
        </p:txBody>
      </p:sp>
      <p:sp>
        <p:nvSpPr>
          <p:cNvPr id="13" name="文本框 12"/>
          <p:cNvSpPr txBox="1"/>
          <p:nvPr/>
        </p:nvSpPr>
        <p:spPr>
          <a:xfrm>
            <a:off x="673100" y="5441950"/>
            <a:ext cx="5603240" cy="245110"/>
          </a:xfrm>
          <a:prstGeom prst="rect">
            <a:avLst/>
          </a:prstGeom>
          <a:noFill/>
        </p:spPr>
        <p:txBody>
          <a:bodyPr wrap="square" rtlCol="0" anchor="t">
            <a:spAutoFit/>
          </a:bodyPr>
          <a:p>
            <a:pPr marL="12700" algn="just">
              <a:lnSpc>
                <a:spcPct val="100000"/>
              </a:lnSpc>
              <a:spcBef>
                <a:spcPts val="420"/>
              </a:spcBef>
            </a:pPr>
            <a:r>
              <a:rPr lang="en-US" sz="1000" b="1" spc="-25" dirty="0">
                <a:solidFill>
                  <a:srgbClr val="231F20"/>
                </a:solidFill>
                <a:latin typeface="微软雅黑" panose="020B0503020204020204" charset="-122"/>
                <a:ea typeface="微软雅黑" panose="020B0503020204020204" charset="-122"/>
                <a:cs typeface="Bahnschrift Light" panose="020B0502040204020203"/>
                <a:sym typeface="+mn-ea"/>
              </a:rPr>
              <a:t>Color Available:  Clear, Blue, Dark etc</a:t>
            </a:r>
            <a:endParaRPr lang="zh-CN" altLang="en-US" sz="1000"/>
          </a:p>
        </p:txBody>
      </p:sp>
      <p:pic>
        <p:nvPicPr>
          <p:cNvPr id="2" name="图片 1"/>
          <p:cNvPicPr>
            <a:picLocks noChangeAspect="1"/>
          </p:cNvPicPr>
          <p:nvPr/>
        </p:nvPicPr>
        <p:blipFill>
          <a:blip r:embed="rId1"/>
          <a:stretch>
            <a:fillRect/>
          </a:stretch>
        </p:blipFill>
        <p:spPr>
          <a:xfrm>
            <a:off x="2878455" y="5976620"/>
            <a:ext cx="4370705" cy="1351915"/>
          </a:xfrm>
          <a:prstGeom prst="rect">
            <a:avLst/>
          </a:prstGeom>
        </p:spPr>
      </p:pic>
      <p:graphicFrame>
        <p:nvGraphicFramePr>
          <p:cNvPr id="5" name="表格 4"/>
          <p:cNvGraphicFramePr/>
          <p:nvPr>
            <p:custDataLst>
              <p:tags r:id="rId2"/>
            </p:custDataLst>
          </p:nvPr>
        </p:nvGraphicFramePr>
        <p:xfrm>
          <a:off x="719455" y="1304290"/>
          <a:ext cx="6126480" cy="1725295"/>
        </p:xfrm>
        <a:graphic>
          <a:graphicData uri="http://schemas.openxmlformats.org/drawingml/2006/table">
            <a:tbl>
              <a:tblPr firstRow="1" bandRow="1">
                <a:tableStyleId>{5C22544A-7EE6-4342-B048-85BDC9FD1C3A}</a:tableStyleId>
              </a:tblPr>
              <a:tblGrid>
                <a:gridCol w="2045970"/>
                <a:gridCol w="1605280"/>
                <a:gridCol w="1245235"/>
                <a:gridCol w="1229995"/>
              </a:tblGrid>
              <a:tr h="335280">
                <a:tc gridSpan="4">
                  <a:txBody>
                    <a:bodyPr/>
                    <a:p>
                      <a:pPr>
                        <a:buNone/>
                      </a:pPr>
                      <a:r>
                        <a:rPr lang="en-US" altLang="zh-CN" sz="1500">
                          <a:solidFill>
                            <a:schemeClr val="bg1"/>
                          </a:solidFill>
                        </a:rPr>
                        <a:t>√ EN ISO 16321-1:2022 Protection again low/high spead particles</a:t>
                      </a:r>
                      <a:endParaRPr lang="en-US" altLang="zh-CN" sz="1500">
                        <a:solidFill>
                          <a:schemeClr val="bg1"/>
                        </a:solidFill>
                      </a:endParaRPr>
                    </a:p>
                  </a:txBody>
                  <a:tcPr>
                    <a:solidFill>
                      <a:schemeClr val="accent3"/>
                    </a:solidFill>
                  </a:tcPr>
                </a:tc>
                <a:tc hMerge="1">
                  <a:tcPr/>
                </a:tc>
                <a:tc hMerge="1">
                  <a:tcPr/>
                </a:tc>
                <a:tc hMerge="1">
                  <a:tcPr/>
                </a:tc>
              </a:tr>
              <a:tr h="266700">
                <a:tc>
                  <a:txBody>
                    <a:bodyPr/>
                    <a:p>
                      <a:pPr algn="ctr">
                        <a:buNone/>
                      </a:pPr>
                      <a:r>
                        <a:rPr lang="en-US" altLang="zh-CN" sz="1100" b="1"/>
                        <a:t>Impact Point</a:t>
                      </a:r>
                      <a:endParaRPr lang="en-US" altLang="zh-CN" sz="1100" b="1"/>
                    </a:p>
                  </a:txBody>
                  <a:tcPr>
                    <a:solidFill>
                      <a:schemeClr val="accent3">
                        <a:lumMod val="20000"/>
                        <a:lumOff val="80000"/>
                      </a:schemeClr>
                    </a:solidFill>
                  </a:tcPr>
                </a:tc>
                <a:tc>
                  <a:txBody>
                    <a:bodyPr/>
                    <a:p>
                      <a:pPr algn="ctr">
                        <a:buNone/>
                      </a:pPr>
                      <a:r>
                        <a:rPr lang="en-US" altLang="zh-CN" sz="1100" b="1"/>
                        <a:t>Impact Speed</a:t>
                      </a:r>
                      <a:endParaRPr lang="en-US" altLang="zh-CN" sz="1100" b="1"/>
                    </a:p>
                  </a:txBody>
                  <a:tcPr>
                    <a:solidFill>
                      <a:schemeClr val="accent3">
                        <a:lumMod val="20000"/>
                        <a:lumOff val="80000"/>
                      </a:schemeClr>
                    </a:solidFill>
                  </a:tcPr>
                </a:tc>
                <a:tc>
                  <a:txBody>
                    <a:bodyPr/>
                    <a:p>
                      <a:pPr algn="ctr">
                        <a:buNone/>
                      </a:pPr>
                      <a:r>
                        <a:rPr lang="en-US" altLang="zh-CN" sz="1100" b="1"/>
                        <a:t>Defects</a:t>
                      </a:r>
                      <a:endParaRPr lang="en-US" altLang="zh-CN" sz="1100" b="1"/>
                    </a:p>
                  </a:txBody>
                  <a:tcPr>
                    <a:solidFill>
                      <a:schemeClr val="accent3">
                        <a:lumMod val="20000"/>
                        <a:lumOff val="80000"/>
                      </a:schemeClr>
                    </a:solidFill>
                  </a:tcPr>
                </a:tc>
                <a:tc>
                  <a:txBody>
                    <a:bodyPr/>
                    <a:p>
                      <a:pPr algn="ctr">
                        <a:buNone/>
                      </a:pPr>
                      <a:r>
                        <a:rPr lang="en-US" altLang="zh-CN" sz="1100" b="1"/>
                        <a:t>Result</a:t>
                      </a:r>
                      <a:endParaRPr lang="en-US" altLang="zh-CN" sz="1100" b="1"/>
                    </a:p>
                  </a:txBody>
                  <a:tcPr>
                    <a:solidFill>
                      <a:schemeClr val="accent3">
                        <a:lumMod val="20000"/>
                        <a:lumOff val="80000"/>
                      </a:schemeClr>
                    </a:solidFill>
                  </a:tcPr>
                </a:tc>
              </a:tr>
              <a:tr h="259080">
                <a:tc>
                  <a:txBody>
                    <a:bodyPr/>
                    <a:p>
                      <a:pPr algn="ctr">
                        <a:buNone/>
                      </a:pPr>
                      <a:r>
                        <a:rPr lang="en-US" altLang="zh-CN" sz="1100">
                          <a:sym typeface="+mn-ea"/>
                        </a:rPr>
                        <a:t>Left Eye Frontal</a:t>
                      </a:r>
                      <a:endParaRPr lang="en-US" altLang="zh-CN" sz="1100">
                        <a:sym typeface="+mn-ea"/>
                      </a:endParaRPr>
                    </a:p>
                  </a:txBody>
                  <a:tcPr>
                    <a:solidFill>
                      <a:schemeClr val="accent3">
                        <a:lumMod val="20000"/>
                        <a:lumOff val="80000"/>
                      </a:schemeClr>
                    </a:solidFill>
                  </a:tcPr>
                </a:tc>
                <a:tc>
                  <a:txBody>
                    <a:bodyPr/>
                    <a:p>
                      <a:pPr algn="ctr">
                        <a:buNone/>
                      </a:pPr>
                      <a:r>
                        <a:rPr lang="en-US" altLang="zh-CN" sz="1100"/>
                        <a:t>Low Energy(F)</a:t>
                      </a:r>
                      <a:endParaRPr lang="en-US" altLang="zh-CN" sz="1100"/>
                    </a:p>
                  </a:txBody>
                  <a:tcPr>
                    <a:solidFill>
                      <a:schemeClr val="accent3">
                        <a:lumMod val="20000"/>
                        <a:lumOff val="80000"/>
                      </a:schemeClr>
                    </a:solidFill>
                  </a:tcPr>
                </a:tc>
                <a:tc>
                  <a:txBody>
                    <a:bodyPr/>
                    <a:p>
                      <a:pPr algn="ctr">
                        <a:buNone/>
                      </a:pPr>
                      <a:r>
                        <a:rPr lang="en-US" altLang="zh-CN" sz="1100"/>
                        <a:t>Not Occurred</a:t>
                      </a:r>
                      <a:endParaRPr lang="en-US" altLang="zh-CN" sz="1100"/>
                    </a:p>
                  </a:txBody>
                  <a:tcPr>
                    <a:solidFill>
                      <a:schemeClr val="accent3">
                        <a:lumMod val="20000"/>
                        <a:lumOff val="80000"/>
                      </a:schemeClr>
                    </a:solidFill>
                  </a:tcPr>
                </a:tc>
                <a:tc>
                  <a:txBody>
                    <a:bodyPr/>
                    <a:p>
                      <a:pPr algn="ctr">
                        <a:buNone/>
                      </a:pPr>
                      <a:r>
                        <a:rPr lang="en-US" altLang="zh-CN" sz="1100"/>
                        <a:t>Pass</a:t>
                      </a:r>
                      <a:endParaRPr lang="en-US" altLang="zh-CN" sz="1100"/>
                    </a:p>
                  </a:txBody>
                  <a:tcPr>
                    <a:solidFill>
                      <a:schemeClr val="accent3">
                        <a:lumMod val="20000"/>
                        <a:lumOff val="80000"/>
                      </a:schemeClr>
                    </a:solidFill>
                  </a:tcPr>
                </a:tc>
              </a:tr>
              <a:tr h="259080">
                <a:tc>
                  <a:txBody>
                    <a:bodyPr/>
                    <a:p>
                      <a:pPr algn="ctr">
                        <a:buNone/>
                      </a:pPr>
                      <a:r>
                        <a:rPr lang="en-US" altLang="zh-CN" sz="1100"/>
                        <a:t>Right Eye Frontal</a:t>
                      </a:r>
                      <a:endParaRPr lang="en-US" altLang="zh-CN" sz="1100"/>
                    </a:p>
                  </a:txBody>
                  <a:tcPr>
                    <a:solidFill>
                      <a:schemeClr val="accent3">
                        <a:lumMod val="20000"/>
                        <a:lumOff val="80000"/>
                      </a:schemeClr>
                    </a:solidFill>
                  </a:tcPr>
                </a:tc>
                <a:tc>
                  <a:txBody>
                    <a:bodyPr/>
                    <a:p>
                      <a:pPr algn="ctr">
                        <a:buNone/>
                      </a:pPr>
                      <a:r>
                        <a:rPr lang="en-US" altLang="zh-CN" sz="1100">
                          <a:sym typeface="+mn-ea"/>
                        </a:rPr>
                        <a:t>Low Energy(F)</a:t>
                      </a:r>
                      <a:endParaRPr lang="en-US" altLang="zh-CN" sz="1100">
                        <a:sym typeface="+mn-ea"/>
                      </a:endParaRPr>
                    </a:p>
                  </a:txBody>
                  <a:tcPr>
                    <a:solidFill>
                      <a:schemeClr val="accent3">
                        <a:lumMod val="20000"/>
                        <a:lumOff val="80000"/>
                      </a:schemeClr>
                    </a:solidFill>
                  </a:tcPr>
                </a:tc>
                <a:tc>
                  <a:txBody>
                    <a:bodyPr/>
                    <a:p>
                      <a:pPr algn="ctr">
                        <a:buNone/>
                      </a:pPr>
                      <a:r>
                        <a:rPr lang="en-US" altLang="zh-CN" sz="1100"/>
                        <a:t>Not Occurred</a:t>
                      </a:r>
                      <a:endParaRPr lang="en-US" altLang="zh-CN" sz="1100"/>
                    </a:p>
                  </a:txBody>
                  <a:tcPr>
                    <a:solidFill>
                      <a:schemeClr val="accent3">
                        <a:lumMod val="20000"/>
                        <a:lumOff val="80000"/>
                      </a:schemeClr>
                    </a:solidFill>
                  </a:tcPr>
                </a:tc>
                <a:tc>
                  <a:txBody>
                    <a:bodyPr/>
                    <a:p>
                      <a:pPr algn="ctr">
                        <a:buNone/>
                      </a:pPr>
                      <a:r>
                        <a:rPr lang="en-US" altLang="zh-CN" sz="1100"/>
                        <a:t>Pass</a:t>
                      </a:r>
                      <a:endParaRPr lang="en-US" altLang="zh-CN" sz="1100"/>
                    </a:p>
                  </a:txBody>
                  <a:tcPr>
                    <a:solidFill>
                      <a:schemeClr val="accent3">
                        <a:lumMod val="20000"/>
                        <a:lumOff val="80000"/>
                      </a:schemeClr>
                    </a:solidFill>
                  </a:tcPr>
                </a:tc>
              </a:tr>
              <a:tr h="259080">
                <a:tc>
                  <a:txBody>
                    <a:bodyPr/>
                    <a:p>
                      <a:pPr algn="ctr">
                        <a:buNone/>
                      </a:pPr>
                      <a:r>
                        <a:rPr lang="en-US" altLang="zh-CN" sz="1100"/>
                        <a:t>Left Eye Side</a:t>
                      </a:r>
                      <a:endParaRPr lang="en-US" altLang="zh-CN" sz="1100"/>
                    </a:p>
                  </a:txBody>
                  <a:tcPr>
                    <a:solidFill>
                      <a:schemeClr val="accent3">
                        <a:lumMod val="20000"/>
                        <a:lumOff val="80000"/>
                      </a:schemeClr>
                    </a:solidFill>
                  </a:tcPr>
                </a:tc>
                <a:tc>
                  <a:txBody>
                    <a:bodyPr/>
                    <a:p>
                      <a:pPr algn="ctr">
                        <a:buNone/>
                      </a:pPr>
                      <a:r>
                        <a:rPr lang="en-US" altLang="zh-CN" sz="1100">
                          <a:sym typeface="+mn-ea"/>
                        </a:rPr>
                        <a:t>Low Energy(F)</a:t>
                      </a:r>
                      <a:endParaRPr lang="en-US" altLang="zh-CN" sz="1100">
                        <a:sym typeface="+mn-ea"/>
                      </a:endParaRPr>
                    </a:p>
                  </a:txBody>
                  <a:tcPr>
                    <a:solidFill>
                      <a:schemeClr val="accent3">
                        <a:lumMod val="20000"/>
                        <a:lumOff val="80000"/>
                      </a:schemeClr>
                    </a:solidFill>
                  </a:tcPr>
                </a:tc>
                <a:tc>
                  <a:txBody>
                    <a:bodyPr/>
                    <a:p>
                      <a:pPr algn="ctr">
                        <a:buNone/>
                      </a:pPr>
                      <a:r>
                        <a:rPr lang="en-US" altLang="zh-CN" sz="1100"/>
                        <a:t>Not Occurred</a:t>
                      </a:r>
                      <a:endParaRPr lang="en-US" altLang="zh-CN" sz="1100"/>
                    </a:p>
                  </a:txBody>
                  <a:tcPr>
                    <a:solidFill>
                      <a:schemeClr val="accent3">
                        <a:lumMod val="20000"/>
                        <a:lumOff val="80000"/>
                      </a:schemeClr>
                    </a:solidFill>
                  </a:tcPr>
                </a:tc>
                <a:tc>
                  <a:txBody>
                    <a:bodyPr/>
                    <a:p>
                      <a:pPr algn="ctr">
                        <a:buNone/>
                      </a:pPr>
                      <a:r>
                        <a:rPr lang="en-US" altLang="zh-CN" sz="1100"/>
                        <a:t>Pass</a:t>
                      </a:r>
                      <a:endParaRPr lang="en-US" altLang="zh-CN" sz="1100"/>
                    </a:p>
                  </a:txBody>
                  <a:tcPr>
                    <a:solidFill>
                      <a:schemeClr val="accent3">
                        <a:lumMod val="20000"/>
                        <a:lumOff val="80000"/>
                      </a:schemeClr>
                    </a:solidFill>
                  </a:tcPr>
                </a:tc>
              </a:tr>
              <a:tr h="346075">
                <a:tc>
                  <a:txBody>
                    <a:bodyPr/>
                    <a:p>
                      <a:pPr algn="ctr">
                        <a:buNone/>
                      </a:pPr>
                      <a:r>
                        <a:rPr lang="en-US" altLang="zh-CN" sz="1100"/>
                        <a:t>Right Eye Side</a:t>
                      </a:r>
                      <a:endParaRPr lang="en-US" altLang="zh-CN" sz="1100"/>
                    </a:p>
                  </a:txBody>
                  <a:tcPr>
                    <a:solidFill>
                      <a:schemeClr val="accent3">
                        <a:lumMod val="20000"/>
                        <a:lumOff val="80000"/>
                      </a:schemeClr>
                    </a:solidFill>
                  </a:tcPr>
                </a:tc>
                <a:tc>
                  <a:txBody>
                    <a:bodyPr/>
                    <a:p>
                      <a:pPr algn="ctr">
                        <a:buNone/>
                      </a:pPr>
                      <a:r>
                        <a:rPr lang="en-US" altLang="zh-CN" sz="1100">
                          <a:sym typeface="+mn-ea"/>
                        </a:rPr>
                        <a:t>Low Energy(F)</a:t>
                      </a:r>
                      <a:endParaRPr lang="en-US" altLang="zh-CN" sz="1100">
                        <a:sym typeface="+mn-ea"/>
                      </a:endParaRPr>
                    </a:p>
                  </a:txBody>
                  <a:tcPr>
                    <a:solidFill>
                      <a:schemeClr val="accent3">
                        <a:lumMod val="20000"/>
                        <a:lumOff val="80000"/>
                      </a:schemeClr>
                    </a:solidFill>
                  </a:tcPr>
                </a:tc>
                <a:tc>
                  <a:txBody>
                    <a:bodyPr/>
                    <a:p>
                      <a:pPr algn="ctr">
                        <a:buNone/>
                      </a:pPr>
                      <a:r>
                        <a:rPr lang="en-US" altLang="zh-CN" sz="1100"/>
                        <a:t>Not Occurred</a:t>
                      </a:r>
                      <a:endParaRPr lang="en-US" altLang="zh-CN" sz="1100"/>
                    </a:p>
                  </a:txBody>
                  <a:tcPr>
                    <a:solidFill>
                      <a:schemeClr val="accent3">
                        <a:lumMod val="20000"/>
                        <a:lumOff val="80000"/>
                      </a:schemeClr>
                    </a:solidFill>
                  </a:tcPr>
                </a:tc>
                <a:tc>
                  <a:txBody>
                    <a:bodyPr/>
                    <a:p>
                      <a:pPr algn="ctr">
                        <a:buNone/>
                      </a:pPr>
                      <a:r>
                        <a:rPr lang="en-US" altLang="zh-CN" sz="1100"/>
                        <a:t>Pass</a:t>
                      </a:r>
                      <a:endParaRPr lang="en-US" altLang="zh-CN" sz="1100"/>
                    </a:p>
                  </a:txBody>
                  <a:tcPr>
                    <a:solidFill>
                      <a:schemeClr val="accent3">
                        <a:lumMod val="20000"/>
                        <a:lumOff val="80000"/>
                      </a:schemeClr>
                    </a:solidFill>
                  </a:tcPr>
                </a:tc>
              </a:tr>
            </a:tbl>
          </a:graphicData>
        </a:graphic>
      </p:graphicFrame>
      <p:graphicFrame>
        <p:nvGraphicFramePr>
          <p:cNvPr id="6" name="表格 5"/>
          <p:cNvGraphicFramePr/>
          <p:nvPr>
            <p:custDataLst>
              <p:tags r:id="rId3"/>
            </p:custDataLst>
          </p:nvPr>
        </p:nvGraphicFramePr>
        <p:xfrm>
          <a:off x="719455" y="3274695"/>
          <a:ext cx="6122670" cy="1922780"/>
        </p:xfrm>
        <a:graphic>
          <a:graphicData uri="http://schemas.openxmlformats.org/drawingml/2006/table">
            <a:tbl>
              <a:tblPr firstRow="1" bandRow="1">
                <a:tableStyleId>{5C22544A-7EE6-4342-B048-85BDC9FD1C3A}</a:tableStyleId>
              </a:tblPr>
              <a:tblGrid>
                <a:gridCol w="4879340"/>
                <a:gridCol w="1243330"/>
              </a:tblGrid>
              <a:tr h="320040">
                <a:tc>
                  <a:txBody>
                    <a:bodyPr/>
                    <a:p>
                      <a:pPr>
                        <a:buNone/>
                      </a:pPr>
                      <a:r>
                        <a:rPr lang="en-US" altLang="zh-CN" sz="1500">
                          <a:solidFill>
                            <a:schemeClr val="bg1"/>
                          </a:solidFill>
                          <a:sym typeface="+mn-ea"/>
                        </a:rPr>
                        <a:t>√  Oculars Without Filtering Ation</a:t>
                      </a:r>
                      <a:endParaRPr lang="en-US" altLang="zh-CN" sz="1500">
                        <a:solidFill>
                          <a:schemeClr val="bg1"/>
                        </a:solidFill>
                        <a:sym typeface="+mn-ea"/>
                      </a:endParaRPr>
                    </a:p>
                  </a:txBody>
                  <a:tcPr>
                    <a:solidFill>
                      <a:schemeClr val="accent3"/>
                    </a:solidFill>
                  </a:tcPr>
                </a:tc>
                <a:tc>
                  <a:txBody>
                    <a:bodyPr/>
                    <a:p>
                      <a:pPr algn="ctr">
                        <a:buNone/>
                      </a:pPr>
                      <a:r>
                        <a:rPr lang="en-US" altLang="zh-CN" sz="1500"/>
                        <a:t>Result</a:t>
                      </a:r>
                      <a:endParaRPr lang="en-US" altLang="zh-CN" sz="1500"/>
                    </a:p>
                  </a:txBody>
                  <a:tcPr>
                    <a:solidFill>
                      <a:schemeClr val="accent3"/>
                    </a:solidFill>
                  </a:tcPr>
                </a:tc>
              </a:tr>
              <a:tr h="320040">
                <a:tc>
                  <a:txBody>
                    <a:bodyPr/>
                    <a:p>
                      <a:pPr>
                        <a:buNone/>
                      </a:pPr>
                      <a:r>
                        <a:rPr lang="en-US" altLang="zh-CN" sz="1100"/>
                        <a:t>Test Requirement: Lumious Transmittance should be more than 74.4%</a:t>
                      </a:r>
                      <a:endParaRPr lang="en-US" altLang="zh-CN" sz="1100"/>
                    </a:p>
                  </a:txBody>
                  <a:tcPr>
                    <a:solidFill>
                      <a:schemeClr val="accent3">
                        <a:lumMod val="20000"/>
                        <a:lumOff val="80000"/>
                      </a:schemeClr>
                    </a:solidFill>
                  </a:tcPr>
                </a:tc>
                <a:tc>
                  <a:txBody>
                    <a:bodyPr/>
                    <a:p>
                      <a:pPr algn="ctr">
                        <a:buNone/>
                      </a:pPr>
                      <a:r>
                        <a:rPr lang="en-US" altLang="zh-CN" sz="1500"/>
                        <a:t>Pass</a:t>
                      </a:r>
                      <a:endParaRPr lang="en-US" altLang="zh-CN" sz="1500"/>
                    </a:p>
                  </a:txBody>
                  <a:tcPr>
                    <a:solidFill>
                      <a:schemeClr val="accent3">
                        <a:lumMod val="20000"/>
                        <a:lumOff val="80000"/>
                      </a:schemeClr>
                    </a:solidFill>
                  </a:tcPr>
                </a:tc>
              </a:tr>
              <a:tr h="274320">
                <a:tc>
                  <a:txBody>
                    <a:bodyPr/>
                    <a:p>
                      <a:pPr>
                        <a:buNone/>
                      </a:pPr>
                      <a:r>
                        <a:rPr lang="en-US" altLang="zh-CN" sz="1100"/>
                        <a:t>Standard: CE EN 166:2001</a:t>
                      </a:r>
                      <a:endParaRPr lang="en-US" altLang="zh-CN" sz="1100"/>
                    </a:p>
                  </a:txBody>
                  <a:tcPr>
                    <a:solidFill>
                      <a:schemeClr val="accent3">
                        <a:lumMod val="20000"/>
                        <a:lumOff val="80000"/>
                      </a:schemeClr>
                    </a:solidFill>
                  </a:tcPr>
                </a:tc>
                <a:tc>
                  <a:txBody>
                    <a:bodyPr/>
                    <a:p>
                      <a:pPr>
                        <a:buNone/>
                      </a:pPr>
                      <a:endParaRPr lang="zh-CN" altLang="en-US" sz="1200"/>
                    </a:p>
                  </a:txBody>
                  <a:tcPr>
                    <a:solidFill>
                      <a:schemeClr val="accent3">
                        <a:lumMod val="20000"/>
                        <a:lumOff val="80000"/>
                      </a:schemeClr>
                    </a:solidFill>
                  </a:tcPr>
                </a:tc>
              </a:tr>
              <a:tr h="344170">
                <a:tc>
                  <a:txBody>
                    <a:bodyPr/>
                    <a:p>
                      <a:pPr algn="l">
                        <a:buClrTx/>
                        <a:buSzTx/>
                        <a:buFontTx/>
                        <a:buNone/>
                      </a:pPr>
                      <a:r>
                        <a:rPr lang="en-US" altLang="zh-CN" sz="1500" b="1">
                          <a:solidFill>
                            <a:schemeClr val="bg1"/>
                          </a:solidFill>
                          <a:sym typeface="+mn-ea"/>
                        </a:rPr>
                        <a:t>√  Diffusion of Light</a:t>
                      </a:r>
                      <a:endParaRPr lang="en-US" altLang="zh-CN" sz="1500" b="1">
                        <a:solidFill>
                          <a:schemeClr val="bg1"/>
                        </a:solidFill>
                      </a:endParaRPr>
                    </a:p>
                  </a:txBody>
                  <a:tcPr>
                    <a:solidFill>
                      <a:schemeClr val="accent3"/>
                    </a:solidFill>
                  </a:tcPr>
                </a:tc>
                <a:tc>
                  <a:txBody>
                    <a:bodyPr/>
                    <a:p>
                      <a:pPr algn="ctr">
                        <a:buClrTx/>
                        <a:buSzTx/>
                        <a:buFontTx/>
                        <a:buNone/>
                      </a:pPr>
                      <a:r>
                        <a:rPr lang="en-US" altLang="zh-CN" sz="1500" b="1">
                          <a:solidFill>
                            <a:schemeClr val="bg1"/>
                          </a:solidFill>
                        </a:rPr>
                        <a:t>Result</a:t>
                      </a:r>
                      <a:endParaRPr lang="en-US" altLang="zh-CN" sz="1500" b="1">
                        <a:solidFill>
                          <a:schemeClr val="bg1"/>
                        </a:solidFill>
                      </a:endParaRPr>
                    </a:p>
                  </a:txBody>
                  <a:tcPr>
                    <a:solidFill>
                      <a:schemeClr val="accent3"/>
                    </a:solidFill>
                  </a:tcPr>
                </a:tc>
              </a:tr>
              <a:tr h="320040">
                <a:tc>
                  <a:txBody>
                    <a:bodyPr/>
                    <a:p>
                      <a:pPr>
                        <a:buNone/>
                      </a:pPr>
                      <a:r>
                        <a:rPr lang="en-US" altLang="zh-CN" sz="1100"/>
                        <a:t>Test Requirement: Performance parameter (cd/(m².lx))should be less than 0.75</a:t>
                      </a:r>
                      <a:endParaRPr lang="en-US" altLang="zh-CN" sz="1100"/>
                    </a:p>
                  </a:txBody>
                  <a:tcPr>
                    <a:solidFill>
                      <a:schemeClr val="accent3">
                        <a:lumMod val="20000"/>
                        <a:lumOff val="80000"/>
                      </a:schemeClr>
                    </a:solidFill>
                  </a:tcPr>
                </a:tc>
                <a:tc>
                  <a:txBody>
                    <a:bodyPr/>
                    <a:p>
                      <a:pPr algn="ctr">
                        <a:buNone/>
                      </a:pPr>
                      <a:r>
                        <a:rPr lang="en-US" altLang="zh-CN" sz="1500"/>
                        <a:t>Pass</a:t>
                      </a:r>
                      <a:endParaRPr lang="en-US" altLang="zh-CN" sz="1500"/>
                    </a:p>
                  </a:txBody>
                  <a:tcPr>
                    <a:solidFill>
                      <a:schemeClr val="accent3">
                        <a:lumMod val="20000"/>
                        <a:lumOff val="80000"/>
                      </a:schemeClr>
                    </a:solidFill>
                  </a:tcPr>
                </a:tc>
              </a:tr>
              <a:tr h="344170">
                <a:tc>
                  <a:txBody>
                    <a:bodyPr/>
                    <a:p>
                      <a:pPr>
                        <a:buNone/>
                      </a:pPr>
                      <a:r>
                        <a:rPr lang="en-US" altLang="zh-CN" sz="1100">
                          <a:sym typeface="+mn-ea"/>
                        </a:rPr>
                        <a:t>Standard: CE EN 166:2001</a:t>
                      </a:r>
                      <a:endParaRPr lang="en-US" altLang="zh-CN" sz="1100"/>
                    </a:p>
                  </a:txBody>
                  <a:tcPr>
                    <a:solidFill>
                      <a:schemeClr val="accent3">
                        <a:lumMod val="20000"/>
                        <a:lumOff val="80000"/>
                      </a:schemeClr>
                    </a:solidFill>
                  </a:tcPr>
                </a:tc>
                <a:tc>
                  <a:txBody>
                    <a:bodyPr/>
                    <a:p>
                      <a:pPr>
                        <a:buNone/>
                      </a:pPr>
                      <a:endParaRPr lang="zh-CN" altLang="en-US" sz="1200"/>
                    </a:p>
                  </a:txBody>
                  <a:tcPr>
                    <a:solidFill>
                      <a:schemeClr val="accent3">
                        <a:lumMod val="20000"/>
                        <a:lumOff val="80000"/>
                      </a:schemeClr>
                    </a:solidFill>
                  </a:tcPr>
                </a:tc>
              </a:tr>
            </a:tbl>
          </a:graphicData>
        </a:graphic>
      </p:graphicFrame>
      <p:sp>
        <p:nvSpPr>
          <p:cNvPr id="7" name="object 2"/>
          <p:cNvSpPr txBox="1"/>
          <p:nvPr/>
        </p:nvSpPr>
        <p:spPr>
          <a:xfrm>
            <a:off x="763270" y="7503795"/>
            <a:ext cx="3020060" cy="2251710"/>
          </a:xfrm>
          <a:prstGeom prst="rect">
            <a:avLst/>
          </a:prstGeom>
        </p:spPr>
        <p:txBody>
          <a:bodyPr vert="horz" wrap="square" lIns="0" tIns="53340" rIns="0" bIns="0" rtlCol="0">
            <a:spAutoFit/>
          </a:bodyPr>
          <a:p>
            <a:pPr marL="12700" algn="just">
              <a:lnSpc>
                <a:spcPct val="100000"/>
              </a:lnSpc>
              <a:spcBef>
                <a:spcPts val="420"/>
              </a:spcBef>
            </a:pPr>
            <a:r>
              <a:rPr lang="en-US" sz="1100" b="1" spc="-25" dirty="0">
                <a:solidFill>
                  <a:srgbClr val="231F20"/>
                </a:solidFill>
                <a:latin typeface="微软雅黑" panose="020B0503020204020204" charset="-122"/>
                <a:ea typeface="微软雅黑" panose="020B0503020204020204" charset="-122"/>
                <a:cs typeface="Bahnschrift Light" panose="020B0502040204020203"/>
              </a:rPr>
              <a:t>User Instruction</a:t>
            </a:r>
            <a:r>
              <a:rPr sz="1100" b="1" spc="-25" dirty="0">
                <a:solidFill>
                  <a:srgbClr val="231F20"/>
                </a:solidFill>
                <a:latin typeface="微软雅黑" panose="020B0503020204020204" charset="-122"/>
                <a:ea typeface="微软雅黑" panose="020B0503020204020204" charset="-122"/>
                <a:cs typeface="Bahnschrift Light" panose="020B0502040204020203"/>
              </a:rPr>
              <a:t>:</a:t>
            </a:r>
            <a:endParaRPr sz="1100" b="1">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250"/>
              </a:spcBef>
            </a:pPr>
            <a:r>
              <a:rPr sz="700" spc="-5" dirty="0">
                <a:solidFill>
                  <a:srgbClr val="231F20"/>
                </a:solidFill>
                <a:latin typeface="微软雅黑" panose="020B0503020204020204" charset="-122"/>
                <a:ea typeface="微软雅黑" panose="020B0503020204020204" charset="-122"/>
                <a:cs typeface="Bahnschrift Light" panose="020B0502040204020203"/>
                <a:sym typeface="+mn-ea"/>
              </a:rPr>
              <a:t>1.)</a:t>
            </a:r>
            <a:r>
              <a:rPr lang="en-US" sz="700" spc="-5" dirty="0">
                <a:solidFill>
                  <a:srgbClr val="231F20"/>
                </a:solidFill>
                <a:latin typeface="微软雅黑" panose="020B0503020204020204" charset="-122"/>
                <a:ea typeface="微软雅黑" panose="020B0503020204020204" charset="-122"/>
                <a:cs typeface="Bahnschrift Light" panose="020B0502040204020203"/>
                <a:sym typeface="+mn-ea"/>
              </a:rPr>
              <a:t> </a:t>
            </a:r>
            <a:r>
              <a:rPr lang="en-US" sz="700" b="1" spc="-5" dirty="0">
                <a:solidFill>
                  <a:srgbClr val="231F20"/>
                </a:solidFill>
                <a:latin typeface="微软雅黑" panose="020B0503020204020204" charset="-122"/>
                <a:ea typeface="微软雅黑" panose="020B0503020204020204" charset="-122"/>
                <a:cs typeface="Bahnschrift Light" panose="020B0502040204020203"/>
                <a:sym typeface="+mn-ea"/>
              </a:rPr>
              <a:t>Recommend to Use: </a:t>
            </a:r>
            <a:r>
              <a:rPr lang="en-US" sz="700" spc="-5" dirty="0">
                <a:solidFill>
                  <a:srgbClr val="231F20"/>
                </a:solidFill>
                <a:latin typeface="微软雅黑" panose="020B0503020204020204" charset="-122"/>
                <a:ea typeface="微软雅黑" panose="020B0503020204020204" charset="-122"/>
                <a:cs typeface="Bahnschrift Light" panose="020B0502040204020203"/>
                <a:sym typeface="+mn-ea"/>
              </a:rPr>
              <a:t> </a:t>
            </a:r>
            <a:r>
              <a:rPr lang="en-US" sz="700" spc="-25" dirty="0">
                <a:solidFill>
                  <a:srgbClr val="231F20"/>
                </a:solidFill>
                <a:latin typeface="微软雅黑" panose="020B0503020204020204" charset="-122"/>
                <a:ea typeface="微软雅黑" panose="020B0503020204020204" charset="-122"/>
                <a:cs typeface="Bahnschrift Light" panose="020B0502040204020203"/>
                <a:sym typeface="+mn-ea"/>
              </a:rPr>
              <a:t>Eye protection workplaces, such as </a:t>
            </a:r>
            <a:r>
              <a:rPr lang="en-US" sz="700" dirty="0">
                <a:solidFill>
                  <a:srgbClr val="231F20"/>
                </a:solidFill>
                <a:latin typeface="微软雅黑" panose="020B0503020204020204" charset="-122"/>
                <a:ea typeface="微软雅黑" panose="020B0503020204020204" charset="-122"/>
                <a:cs typeface="Bahnschrift Light SemiCondensed" panose="020B0502040204020203"/>
                <a:sym typeface="+mn-ea"/>
              </a:rPr>
              <a:t>Construction, Grinding, Metal Cutting, Painting, Workshop, Laboratory, Shooting, Cycling etc</a:t>
            </a:r>
            <a:endParaRPr lang="en-US" sz="700" spc="-25" dirty="0">
              <a:solidFill>
                <a:srgbClr val="231F20"/>
              </a:solidFill>
              <a:latin typeface="微软雅黑" panose="020B0503020204020204" charset="-122"/>
              <a:ea typeface="微软雅黑" panose="020B0503020204020204" charset="-122"/>
              <a:cs typeface="Bahnschrift Light" panose="020B0502040204020203"/>
              <a:sym typeface="+mn-ea"/>
            </a:endParaRPr>
          </a:p>
          <a:p>
            <a:pPr marL="12700" algn="just">
              <a:lnSpc>
                <a:spcPct val="110000"/>
              </a:lnSpc>
              <a:spcBef>
                <a:spcPts val="250"/>
              </a:spcBef>
            </a:pPr>
            <a:r>
              <a:rPr lang="en-US" sz="700" b="0" spc="-5" dirty="0">
                <a:solidFill>
                  <a:srgbClr val="231F20"/>
                </a:solidFill>
                <a:latin typeface="微软雅黑" panose="020B0503020204020204" charset="-122"/>
                <a:ea typeface="微软雅黑" panose="020B0503020204020204" charset="-122"/>
                <a:cs typeface="Bahnschrift Light" panose="020B0502040204020203"/>
              </a:rPr>
              <a:t>2</a:t>
            </a:r>
            <a:r>
              <a:rPr sz="700" b="0" spc="-5" dirty="0">
                <a:solidFill>
                  <a:srgbClr val="231F20"/>
                </a:solidFill>
                <a:latin typeface="微软雅黑" panose="020B0503020204020204" charset="-122"/>
                <a:ea typeface="微软雅黑" panose="020B0503020204020204" charset="-122"/>
                <a:cs typeface="Bahnschrift Light" panose="020B0502040204020203"/>
              </a:rPr>
              <a:t>.)</a:t>
            </a:r>
            <a:r>
              <a:rPr lang="en-US" sz="700" b="0" spc="-5" dirty="0">
                <a:solidFill>
                  <a:srgbClr val="231F20"/>
                </a:solidFill>
                <a:latin typeface="微软雅黑" panose="020B0503020204020204" charset="-122"/>
                <a:ea typeface="微软雅黑" panose="020B0503020204020204" charset="-122"/>
                <a:cs typeface="Bahnschrift Light" panose="020B0502040204020203"/>
              </a:rPr>
              <a:t> </a:t>
            </a:r>
            <a:r>
              <a:rPr lang="en-US" sz="700" b="1" spc="-5" dirty="0">
                <a:solidFill>
                  <a:srgbClr val="231F20"/>
                </a:solidFill>
                <a:latin typeface="微软雅黑" panose="020B0503020204020204" charset="-122"/>
                <a:ea typeface="微软雅黑" panose="020B0503020204020204" charset="-122"/>
                <a:cs typeface="Bahnschrift Light" panose="020B0502040204020203"/>
              </a:rPr>
              <a:t>Standard &amp; Quality: </a:t>
            </a:r>
            <a:r>
              <a:rPr lang="en-US" sz="700" b="0" spc="-5" dirty="0">
                <a:solidFill>
                  <a:srgbClr val="231F20"/>
                </a:solidFill>
                <a:latin typeface="微软雅黑" panose="020B0503020204020204" charset="-122"/>
                <a:ea typeface="微软雅黑" panose="020B0503020204020204" charset="-122"/>
                <a:cs typeface="Bahnschrift Light" panose="020B0502040204020203"/>
              </a:rPr>
              <a:t> </a:t>
            </a:r>
            <a:r>
              <a:rPr sz="700" b="0" spc="-25" dirty="0">
                <a:solidFill>
                  <a:srgbClr val="231F20"/>
                </a:solidFill>
                <a:latin typeface="微软雅黑" panose="020B0503020204020204" charset="-122"/>
                <a:ea typeface="微软雅黑" panose="020B0503020204020204" charset="-122"/>
                <a:cs typeface="Bahnschrift Light" panose="020B0502040204020203"/>
              </a:rPr>
              <a:t>The protective eyewear meets </a:t>
            </a:r>
            <a:r>
              <a:rPr lang="en-US" altLang="zh-CN" sz="700">
                <a:sym typeface="+mn-ea"/>
              </a:rPr>
              <a:t>EN ISO 166:2001</a:t>
            </a:r>
            <a:r>
              <a:rPr sz="700" b="0" spc="-25" dirty="0">
                <a:solidFill>
                  <a:srgbClr val="231F20"/>
                </a:solidFill>
                <a:latin typeface="微软雅黑" panose="020B0503020204020204" charset="-122"/>
                <a:ea typeface="微软雅黑" panose="020B0503020204020204" charset="-122"/>
                <a:cs typeface="Bahnschrift Light" panose="020B0502040204020203"/>
              </a:rPr>
              <a:t> standard for Personal Eye protection. These products are classed as Personal Protective Equipment (PPE) by the European PPE new regulation (EU) 2016/425.</a:t>
            </a:r>
            <a:r>
              <a:rPr lang="en-US" sz="700" b="0" spc="-25" dirty="0">
                <a:solidFill>
                  <a:srgbClr val="231F20"/>
                </a:solidFill>
                <a:latin typeface="微软雅黑" panose="020B0503020204020204" charset="-122"/>
                <a:ea typeface="微软雅黑" panose="020B0503020204020204" charset="-122"/>
                <a:cs typeface="Bahnschrift Light" panose="020B0502040204020203"/>
              </a:rPr>
              <a:t> It also meets ANSI/ISEA Z87.1 USA standard.  </a:t>
            </a:r>
            <a:endParaRPr lang="en-US" sz="700" b="0" spc="-25" dirty="0">
              <a:solidFill>
                <a:srgbClr val="231F20"/>
              </a:solidFill>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250"/>
              </a:spcBef>
            </a:pPr>
            <a:r>
              <a:rPr lang="en-US" sz="700" b="0" spc="-15" dirty="0">
                <a:solidFill>
                  <a:srgbClr val="231F20"/>
                </a:solidFill>
                <a:latin typeface="微软雅黑" panose="020B0503020204020204" charset="-122"/>
                <a:ea typeface="微软雅黑" panose="020B0503020204020204" charset="-122"/>
                <a:cs typeface="Bahnschrift Light" panose="020B0502040204020203"/>
              </a:rPr>
              <a:t>3</a:t>
            </a:r>
            <a:r>
              <a:rPr sz="700" b="0" spc="-15" dirty="0">
                <a:solidFill>
                  <a:srgbClr val="231F20"/>
                </a:solidFill>
                <a:latin typeface="微软雅黑" panose="020B0503020204020204" charset="-122"/>
                <a:ea typeface="微软雅黑" panose="020B0503020204020204" charset="-122"/>
                <a:cs typeface="Bahnschrift Light" panose="020B0502040204020203"/>
              </a:rPr>
              <a:t>.) </a:t>
            </a:r>
            <a:r>
              <a:rPr lang="en-US" sz="700" b="1" spc="-15" dirty="0">
                <a:solidFill>
                  <a:srgbClr val="231F20"/>
                </a:solidFill>
                <a:latin typeface="微软雅黑" panose="020B0503020204020204" charset="-122"/>
                <a:ea typeface="微软雅黑" panose="020B0503020204020204" charset="-122"/>
                <a:cs typeface="Bahnschrift Light" panose="020B0502040204020203"/>
              </a:rPr>
              <a:t>Using This Eyewear: </a:t>
            </a:r>
            <a:r>
              <a:rPr sz="700" b="0" spc="-15" dirty="0">
                <a:solidFill>
                  <a:srgbClr val="231F20"/>
                </a:solidFill>
                <a:latin typeface="微软雅黑" panose="020B0503020204020204" charset="-122"/>
                <a:ea typeface="微软雅黑" panose="020B0503020204020204" charset="-122"/>
                <a:cs typeface="Bahnschrift Light" panose="020B0502040204020203"/>
              </a:rPr>
              <a:t>This eyewear offers protection against describe what risks it protects against. </a:t>
            </a:r>
            <a:r>
              <a:rPr lang="en-US" sz="700" b="0" spc="-15" dirty="0">
                <a:solidFill>
                  <a:srgbClr val="231F20"/>
                </a:solidFill>
                <a:latin typeface="微软雅黑" panose="020B0503020204020204" charset="-122"/>
                <a:ea typeface="微软雅黑" panose="020B0503020204020204" charset="-122"/>
                <a:cs typeface="Bahnschrift Light" panose="020B0502040204020203"/>
              </a:rPr>
              <a:t> </a:t>
            </a:r>
            <a:r>
              <a:rPr sz="700">
                <a:latin typeface="微软雅黑" panose="020B0503020204020204" charset="-122"/>
                <a:ea typeface="微软雅黑" panose="020B0503020204020204" charset="-122"/>
                <a:cs typeface="Bahnschrift Light" panose="020B0502040204020203"/>
              </a:rPr>
              <a:t>These spectacles are fitted with filtering lenses that protect against sun-glare and provide impact protection against high speed particles at low energy and the goggle provides protection from liquid droplets.</a:t>
            </a:r>
            <a:endParaRPr sz="700">
              <a:latin typeface="微软雅黑" panose="020B0503020204020204" charset="-122"/>
              <a:ea typeface="微软雅黑" panose="020B0503020204020204" charset="-122"/>
              <a:cs typeface="Bahnschrift Light" panose="020B0502040204020203"/>
            </a:endParaRPr>
          </a:p>
          <a:p>
            <a:pPr marL="12700" algn="just">
              <a:lnSpc>
                <a:spcPct val="110000"/>
              </a:lnSpc>
              <a:spcBef>
                <a:spcPts val="355"/>
              </a:spcBef>
            </a:pPr>
            <a:r>
              <a:rPr lang="en-US" sz="700" b="0" spc="-15" dirty="0">
                <a:solidFill>
                  <a:srgbClr val="231F20"/>
                </a:solidFill>
                <a:latin typeface="微软雅黑" panose="020B0503020204020204" charset="-122"/>
                <a:ea typeface="微软雅黑" panose="020B0503020204020204" charset="-122"/>
                <a:cs typeface="Bahnschrift Light" panose="020B0502040204020203"/>
              </a:rPr>
              <a:t>4</a:t>
            </a:r>
            <a:r>
              <a:rPr sz="700" b="0" spc="-15" dirty="0">
                <a:solidFill>
                  <a:srgbClr val="231F20"/>
                </a:solidFill>
                <a:latin typeface="微软雅黑" panose="020B0503020204020204" charset="-122"/>
                <a:ea typeface="微软雅黑" panose="020B0503020204020204" charset="-122"/>
                <a:cs typeface="Bahnschrift Light" panose="020B0502040204020203"/>
              </a:rPr>
              <a:t>.) </a:t>
            </a:r>
            <a:r>
              <a:rPr lang="en-US" sz="700" b="1" spc="-15" dirty="0">
                <a:solidFill>
                  <a:srgbClr val="231F20"/>
                </a:solidFill>
                <a:latin typeface="微软雅黑" panose="020B0503020204020204" charset="-122"/>
                <a:ea typeface="微软雅黑" panose="020B0503020204020204" charset="-122"/>
                <a:cs typeface="Bahnschrift Light" panose="020B0502040204020203"/>
              </a:rPr>
              <a:t>Warning: </a:t>
            </a:r>
            <a:r>
              <a:rPr sz="700" b="0" spc="-15" dirty="0">
                <a:solidFill>
                  <a:srgbClr val="231F20"/>
                </a:solidFill>
                <a:latin typeface="微软雅黑" panose="020B0503020204020204" charset="-122"/>
                <a:ea typeface="微软雅黑" panose="020B0503020204020204" charset="-122"/>
                <a:cs typeface="Bahnschrift Light" panose="020B0502040204020203"/>
              </a:rPr>
              <a:t>Check the eyewear regularly for noticeable scratching, pitting or any other damage to the lens, scratching, pitting, or other damage to the lens can seriously reduce the level of impact protection provided by the product. </a:t>
            </a:r>
            <a:endParaRPr sz="700">
              <a:latin typeface="微软雅黑" panose="020B0503020204020204" charset="-122"/>
              <a:ea typeface="微软雅黑" panose="020B0503020204020204" charset="-122"/>
              <a:cs typeface="Bahnschrift Light" panose="020B0502040204020203"/>
            </a:endParaRPr>
          </a:p>
        </p:txBody>
      </p:sp>
      <p:pic>
        <p:nvPicPr>
          <p:cNvPr id="9" name="图片 8" descr="SG009"/>
          <p:cNvPicPr>
            <a:picLocks noChangeAspect="1"/>
          </p:cNvPicPr>
          <p:nvPr/>
        </p:nvPicPr>
        <p:blipFill>
          <a:blip r:embed="rId4"/>
          <a:stretch>
            <a:fillRect/>
          </a:stretch>
        </p:blipFill>
        <p:spPr>
          <a:xfrm>
            <a:off x="628650" y="5976620"/>
            <a:ext cx="1924685" cy="1275080"/>
          </a:xfrm>
          <a:prstGeom prst="rect">
            <a:avLst/>
          </a:prstGeom>
        </p:spPr>
      </p:pic>
      <p:pic>
        <p:nvPicPr>
          <p:cNvPr id="3" name="图片 2" descr="top"/>
          <p:cNvPicPr>
            <a:picLocks noChangeAspect="1"/>
          </p:cNvPicPr>
          <p:nvPr/>
        </p:nvPicPr>
        <p:blipFill>
          <a:blip r:embed="rId5"/>
          <a:stretch>
            <a:fillRect/>
          </a:stretch>
        </p:blipFill>
        <p:spPr>
          <a:xfrm>
            <a:off x="-952" y="0"/>
            <a:ext cx="7558405" cy="1099820"/>
          </a:xfrm>
          <a:prstGeom prst="rect">
            <a:avLst/>
          </a:prstGeom>
        </p:spPr>
      </p:pic>
      <p:pic>
        <p:nvPicPr>
          <p:cNvPr id="8" name="图片 7" descr="bottom"/>
          <p:cNvPicPr>
            <a:picLocks noChangeAspect="1"/>
          </p:cNvPicPr>
          <p:nvPr/>
        </p:nvPicPr>
        <p:blipFill>
          <a:blip r:embed="rId6"/>
          <a:stretch>
            <a:fillRect/>
          </a:stretch>
        </p:blipFill>
        <p:spPr>
          <a:xfrm>
            <a:off x="0" y="9968865"/>
            <a:ext cx="7556500" cy="724535"/>
          </a:xfrm>
          <a:prstGeom prst="rect">
            <a:avLst/>
          </a:prstGeom>
        </p:spPr>
      </p:pic>
    </p:spTree>
  </p:cSld>
  <p:clrMapOvr>
    <a:masterClrMapping/>
  </p:clrMapOvr>
</p:sld>
</file>

<file path=ppt/tags/tag1.xml><?xml version="1.0" encoding="utf-8"?>
<p:tagLst xmlns:p="http://schemas.openxmlformats.org/presentationml/2006/main">
  <p:tag name="KSO_WM_UNIT_TABLE_BEAUTIFY" val="smartTable{8b3d3253-bf86-4ac0-9ec5-acf6092cf8d2}"/>
  <p:tag name="TABLE_ENDDRAG_ORIGIN_RECT" val="482*133"/>
  <p:tag name="TABLE_ENDDRAG_RECT" val="56*102*482*133"/>
</p:tagLst>
</file>

<file path=ppt/tags/tag2.xml><?xml version="1.0" encoding="utf-8"?>
<p:tagLst xmlns:p="http://schemas.openxmlformats.org/presentationml/2006/main">
  <p:tag name="KSO_WM_UNIT_TABLE_BEAUTIFY" val="smartTable{424ded13-cb2c-487a-b813-a56c80b7fe2e}"/>
  <p:tag name="TABLE_ENDDRAG_ORIGIN_RECT" val="482*148"/>
  <p:tag name="TABLE_ENDDRAG_RECT" val="56*257*482*14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3026</Words>
  <Application>WPS 演示</Application>
  <PresentationFormat>On-screen Show (4:3)</PresentationFormat>
  <Paragraphs>98</Paragraphs>
  <Slides>2</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vt:i4>
      </vt:variant>
    </vt:vector>
  </HeadingPairs>
  <TitlesOfParts>
    <vt:vector size="16" baseType="lpstr">
      <vt:lpstr>Arial</vt:lpstr>
      <vt:lpstr>宋体</vt:lpstr>
      <vt:lpstr>Wingdings</vt:lpstr>
      <vt:lpstr>Bahnschrift Light SemiCondensed</vt:lpstr>
      <vt:lpstr>Bahnschrift SemiBold</vt:lpstr>
      <vt:lpstr>微软雅黑</vt:lpstr>
      <vt:lpstr>Colfax Thin</vt:lpstr>
      <vt:lpstr>Yu Gothic UI</vt:lpstr>
      <vt:lpstr>Wingdings</vt:lpstr>
      <vt:lpstr>Bahnschrift Light</vt:lpstr>
      <vt:lpstr>Calibri</vt:lpstr>
      <vt:lpstr>Arial Unicode MS</vt:lpstr>
      <vt:lpstr>Swiss 721 Std Thin</vt:lpstr>
      <vt:lpstr>Office Theme</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M-8027	 S3 S R C</dc:title>
  <dc:creator/>
  <cp:lastModifiedBy>旗木</cp:lastModifiedBy>
  <cp:revision>60</cp:revision>
  <dcterms:created xsi:type="dcterms:W3CDTF">2021-11-05T03:46:00Z</dcterms:created>
  <dcterms:modified xsi:type="dcterms:W3CDTF">2025-09-26T07:46:00Z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2021-11-14T16:00:00Z</vt:filetime>
  </property>
  <property fmtid="{D5CDD505-2E9C-101B-9397-08002B2CF9AE}" pid="3" name="Creator">
    <vt:lpwstr>Adobe InDesign 16.0 (Windows)</vt:lpwstr>
  </property>
  <property fmtid="{D5CDD505-2E9C-101B-9397-08002B2CF9AE}" pid="4" name="LastSaved">
    <vt:filetime>2021-11-14T16:00:00Z</vt:filetime>
  </property>
  <property fmtid="{D5CDD505-2E9C-101B-9397-08002B2CF9AE}" pid="5" name="ICV">
    <vt:lpwstr>604CDDF6AFB84C38AF1D7D49B93BDDA1_13</vt:lpwstr>
  </property>
  <property fmtid="{D5CDD505-2E9C-101B-9397-08002B2CF9AE}" pid="6" name="KSOProductBuildVer">
    <vt:lpwstr>2052-12.1.0.22529</vt:lpwstr>
  </property>
</Properties>
</file>