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Lst>
  <p:sldSz cx="7556500" cy="10693400"/>
  <p:notesSz cx="7556500" cy="10693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06" userDrawn="1">
          <p15:clr>
            <a:srgbClr val="A4A3A4"/>
          </p15:clr>
        </p15:guide>
        <p15:guide id="2" pos="23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6D8"/>
    <a:srgbClr val="5CAE54"/>
    <a:srgbClr val="EBBF27"/>
    <a:srgbClr val="E7B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5706"/>
        <p:guide pos="2386"/>
      </p:guideLst>
    </p:cSldViewPr>
  </p:slid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280268" y="0"/>
            <a:ext cx="3274483" cy="53652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0230" y="1336675"/>
            <a:ext cx="6416040" cy="360902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55650" y="5146199"/>
            <a:ext cx="6045200" cy="421052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156874"/>
            <a:ext cx="3274483" cy="5365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280268" y="10156874"/>
            <a:ext cx="3274483" cy="53652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6"/>
          <p:cNvSpPr>
            <a:spLocks noGrp="1"/>
          </p:cNvSpPr>
          <p:nvPr userDrawn="1"/>
        </p:nvSpPr>
        <p:spPr>
          <a:xfrm>
            <a:off x="4023995" y="10172065"/>
            <a:ext cx="2853690" cy="307340"/>
          </a:xfrm>
          <a:prstGeom prst="rect">
            <a:avLst/>
          </a:prstGeom>
        </p:spPr>
        <p:txBody>
          <a:bodyPr wrap="square" lIns="0" tIns="0" rIns="0" bIns="0">
            <a:spAutoFit/>
          </a:bodyPr>
          <a:lstStyle>
            <a:lvl1pPr algn="r">
              <a:defRPr sz="1000">
                <a:solidFill>
                  <a:schemeClr val="bg1"/>
                </a:solidFill>
                <a:latin typeface="Bahnschrift SemiBold" panose="020B0502040204020203" charset="0"/>
                <a:cs typeface="Bahnschrift SemiBold" panose="020B0502040204020203" charset="0"/>
              </a:defRPr>
            </a:lvl1pPr>
          </a:lstStyle>
          <a:p>
            <a:r>
              <a:rPr lang="en-US">
                <a:sym typeface="+mn-ea"/>
              </a:rPr>
              <a:t>www.safetoe.net</a:t>
            </a:r>
            <a:endParaRPr lang="en-US"/>
          </a:p>
          <a:p>
            <a:r>
              <a:rPr lang="en-US" altLang="zh-CN" b="1">
                <a:sym typeface="+mn-ea"/>
              </a:rPr>
              <a:t>Start With Comfort, </a:t>
            </a:r>
            <a:r>
              <a:rPr lang="en-US" altLang="zh-CN" b="1">
                <a:sym typeface="+mn-ea"/>
              </a:rPr>
              <a:t>More Than Safety</a:t>
            </a:r>
            <a:endParaRPr lang="en-US"/>
          </a:p>
        </p:txBody>
      </p:sp>
      <p:sp>
        <p:nvSpPr>
          <p:cNvPr id="8" name="Holder 3"/>
          <p:cNvSpPr>
            <a:spLocks noGrp="1"/>
          </p:cNvSpPr>
          <p:nvPr>
            <p:ph type="body" idx="1"/>
          </p:nvPr>
        </p:nvSpPr>
        <p:spPr>
          <a:xfrm>
            <a:off x="725805" y="2459355"/>
            <a:ext cx="6151880" cy="274320"/>
          </a:xfrm>
          <a:prstGeom prst="rect">
            <a:avLst/>
          </a:prstGeom>
        </p:spPr>
        <p:txBody>
          <a:bodyPr wrap="square" lIns="0" tIns="0" rIns="0" bIns="0">
            <a:spAutoFit/>
          </a:bodyPr>
          <a:lstStyle>
            <a:lvl1pPr>
              <a:defRPr/>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972002"/>
            <a:ext cx="7560309" cy="720090"/>
          </a:xfrm>
          <a:custGeom>
            <a:avLst/>
            <a:gdLst/>
            <a:ahLst/>
            <a:cxnLst/>
            <a:rect l="l" t="t" r="r" b="b"/>
            <a:pathLst>
              <a:path w="7560309" h="720090">
                <a:moveTo>
                  <a:pt x="0" y="720001"/>
                </a:moveTo>
                <a:lnTo>
                  <a:pt x="0" y="0"/>
                </a:lnTo>
                <a:lnTo>
                  <a:pt x="7560005" y="0"/>
                </a:lnTo>
                <a:lnTo>
                  <a:pt x="7560005" y="720001"/>
                </a:lnTo>
                <a:lnTo>
                  <a:pt x="0" y="720001"/>
                </a:lnTo>
                <a:close/>
              </a:path>
            </a:pathLst>
          </a:custGeom>
          <a:solidFill>
            <a:srgbClr val="F4BF38"/>
          </a:solidFill>
        </p:spPr>
        <p:txBody>
          <a:bodyPr wrap="square" lIns="0" tIns="0" rIns="0" bIns="0" rtlCol="0"/>
          <a:lstStyle/>
          <a:p/>
        </p:txBody>
      </p:sp>
      <p:sp>
        <p:nvSpPr>
          <p:cNvPr id="17" name="bg object 17"/>
          <p:cNvSpPr/>
          <p:nvPr/>
        </p:nvSpPr>
        <p:spPr>
          <a:xfrm>
            <a:off x="720001" y="10137737"/>
            <a:ext cx="1529994" cy="340855"/>
          </a:xfrm>
          <a:prstGeom prst="rect">
            <a:avLst/>
          </a:prstGeom>
          <a:blipFill>
            <a:blip r:embed="rId2" cstate="print"/>
            <a:stretch>
              <a:fillRect/>
            </a:stretch>
          </a:blipFill>
        </p:spPr>
        <p:txBody>
          <a:bodyPr wrap="square" lIns="0" tIns="0" rIns="0" bIns="0" rtlCol="0"/>
          <a:lstStyle/>
          <a:p/>
        </p:txBody>
      </p:sp>
      <p:sp>
        <p:nvSpPr>
          <p:cNvPr id="18" name="bg object 18"/>
          <p:cNvSpPr/>
          <p:nvPr/>
        </p:nvSpPr>
        <p:spPr>
          <a:xfrm>
            <a:off x="0" y="0"/>
            <a:ext cx="7560310" cy="540000"/>
          </a:xfrm>
          <a:custGeom>
            <a:avLst/>
            <a:gdLst/>
            <a:ahLst/>
            <a:cxnLst/>
            <a:rect l="l" t="t" r="r" b="b"/>
            <a:pathLst>
              <a:path w="7560309" h="233045">
                <a:moveTo>
                  <a:pt x="7560005" y="0"/>
                </a:moveTo>
                <a:lnTo>
                  <a:pt x="0" y="0"/>
                </a:lnTo>
                <a:lnTo>
                  <a:pt x="0" y="232854"/>
                </a:lnTo>
                <a:lnTo>
                  <a:pt x="7560005" y="232854"/>
                </a:lnTo>
                <a:lnTo>
                  <a:pt x="7560005" y="0"/>
                </a:lnTo>
                <a:close/>
              </a:path>
            </a:pathLst>
          </a:custGeom>
          <a:solidFill>
            <a:srgbClr val="F4BF38"/>
          </a:solidFill>
        </p:spPr>
        <p:txBody>
          <a:bodyPr wrap="square" lIns="0" tIns="0" rIns="0" bIns="0" rtlCol="0"/>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231F20"/>
                </a:solidFill>
                <a:latin typeface="Bahnschrift Light SemiCondensed" panose="020B0502040204020203"/>
                <a:cs typeface="Bahnschrift Light SemiCondensed" panose="020B0502040204020203"/>
              </a:defRPr>
            </a:lvl1pPr>
          </a:lstStyle>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a:xfrm>
            <a:off x="378142" y="9944862"/>
            <a:ext cx="1739455" cy="534670"/>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231F20"/>
                </a:solidFill>
                <a:latin typeface="Bahnschrift Light SemiCondensed" panose="020B0502040204020203"/>
                <a:cs typeface="Bahnschrift Light SemiCondensed" panose="020B0502040204020203"/>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a:xfrm>
            <a:off x="378142" y="9944862"/>
            <a:ext cx="1739455" cy="534670"/>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972002"/>
            <a:ext cx="7560309" cy="720090"/>
          </a:xfrm>
          <a:custGeom>
            <a:avLst/>
            <a:gdLst/>
            <a:ahLst/>
            <a:cxnLst/>
            <a:rect l="l" t="t" r="r" b="b"/>
            <a:pathLst>
              <a:path w="7560309" h="720090">
                <a:moveTo>
                  <a:pt x="0" y="720001"/>
                </a:moveTo>
                <a:lnTo>
                  <a:pt x="0" y="0"/>
                </a:lnTo>
                <a:lnTo>
                  <a:pt x="7560005" y="0"/>
                </a:lnTo>
                <a:lnTo>
                  <a:pt x="7560005" y="720001"/>
                </a:lnTo>
                <a:lnTo>
                  <a:pt x="0" y="720001"/>
                </a:lnTo>
                <a:close/>
              </a:path>
            </a:pathLst>
          </a:custGeom>
          <a:solidFill>
            <a:srgbClr val="F4BF38"/>
          </a:solidFill>
        </p:spPr>
        <p:txBody>
          <a:bodyPr wrap="square" lIns="0" tIns="0" rIns="0" bIns="0" rtlCol="0"/>
          <a:lstStyle/>
          <a:p/>
        </p:txBody>
      </p:sp>
      <p:sp>
        <p:nvSpPr>
          <p:cNvPr id="17" name="bg object 17"/>
          <p:cNvSpPr/>
          <p:nvPr/>
        </p:nvSpPr>
        <p:spPr>
          <a:xfrm>
            <a:off x="720001" y="10137737"/>
            <a:ext cx="1529994" cy="340855"/>
          </a:xfrm>
          <a:prstGeom prst="rect">
            <a:avLst/>
          </a:prstGeom>
          <a:blipFill>
            <a:blip r:embed="rId2" cstate="print"/>
            <a:stretch>
              <a:fillRect/>
            </a:stretch>
          </a:blipFill>
        </p:spPr>
        <p:txBody>
          <a:bodyPr wrap="square" lIns="0" tIns="0" rIns="0" bIns="0" rtlCol="0"/>
          <a:lstStyle/>
          <a:p/>
        </p:txBody>
      </p:sp>
      <p:sp>
        <p:nvSpPr>
          <p:cNvPr id="18" name="bg object 18"/>
          <p:cNvSpPr/>
          <p:nvPr/>
        </p:nvSpPr>
        <p:spPr>
          <a:xfrm>
            <a:off x="0" y="0"/>
            <a:ext cx="7560309" cy="233045"/>
          </a:xfrm>
          <a:custGeom>
            <a:avLst/>
            <a:gdLst/>
            <a:ahLst/>
            <a:cxnLst/>
            <a:rect l="l" t="t" r="r" b="b"/>
            <a:pathLst>
              <a:path w="7560309" h="233045">
                <a:moveTo>
                  <a:pt x="7560005" y="0"/>
                </a:moveTo>
                <a:lnTo>
                  <a:pt x="0" y="0"/>
                </a:lnTo>
                <a:lnTo>
                  <a:pt x="0" y="232854"/>
                </a:lnTo>
                <a:lnTo>
                  <a:pt x="7560005" y="232854"/>
                </a:lnTo>
                <a:lnTo>
                  <a:pt x="7560005" y="0"/>
                </a:lnTo>
                <a:close/>
              </a:path>
            </a:pathLst>
          </a:custGeom>
          <a:solidFill>
            <a:srgbClr val="F4BF38"/>
          </a:solidFill>
        </p:spPr>
        <p:txBody>
          <a:bodyPr wrap="square" lIns="0" tIns="0" rIns="0" bIns="0" rtlCol="0"/>
          <a:lstStyle/>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a:xfrm>
            <a:off x="378142" y="9944862"/>
            <a:ext cx="1739455" cy="534670"/>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78142" y="9944862"/>
            <a:ext cx="1739455" cy="534670"/>
          </a:xfrm>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bject 11"/>
          <p:cNvSpPr/>
          <p:nvPr userDrawn="1"/>
        </p:nvSpPr>
        <p:spPr>
          <a:xfrm>
            <a:off x="0" y="0"/>
            <a:ext cx="7560945" cy="1080770"/>
          </a:xfrm>
          <a:custGeom>
            <a:avLst/>
            <a:gdLst/>
            <a:ahLst/>
            <a:cxnLst/>
            <a:rect l="l" t="t" r="r" b="b"/>
            <a:pathLst>
              <a:path w="7776209" h="1305560">
                <a:moveTo>
                  <a:pt x="7776006" y="0"/>
                </a:moveTo>
                <a:lnTo>
                  <a:pt x="0" y="0"/>
                </a:lnTo>
                <a:lnTo>
                  <a:pt x="0" y="1305013"/>
                </a:lnTo>
                <a:lnTo>
                  <a:pt x="7776006" y="1305013"/>
                </a:lnTo>
                <a:lnTo>
                  <a:pt x="7776006" y="0"/>
                </a:lnTo>
                <a:close/>
              </a:path>
            </a:pathLst>
          </a:custGeom>
          <a:solidFill>
            <a:srgbClr val="D1D3D4"/>
          </a:solidFill>
        </p:spPr>
        <p:txBody>
          <a:bodyPr wrap="square" lIns="0" tIns="0" rIns="0" bIns="0" rtlCol="0"/>
          <a:p/>
        </p:txBody>
      </p:sp>
      <p:sp>
        <p:nvSpPr>
          <p:cNvPr id="19" name="bg object 19"/>
          <p:cNvSpPr/>
          <p:nvPr userDrawn="1"/>
        </p:nvSpPr>
        <p:spPr>
          <a:xfrm>
            <a:off x="725170" y="301625"/>
            <a:ext cx="1529715" cy="476885"/>
          </a:xfrm>
          <a:prstGeom prst="rect">
            <a:avLst/>
          </a:prstGeom>
          <a:blipFill rotWithShape="1">
            <a:blip r:embed="rId7" cstate="print"/>
            <a:stretch>
              <a:fillRect/>
            </a:stretch>
          </a:blipFill>
        </p:spPr>
        <p:txBody>
          <a:bodyPr wrap="square" lIns="0" tIns="0" rIns="0" bIns="0" rtlCol="0"/>
          <a:p/>
        </p:txBody>
      </p:sp>
      <p:sp>
        <p:nvSpPr>
          <p:cNvPr id="16" name="bg object 16"/>
          <p:cNvSpPr/>
          <p:nvPr userDrawn="1"/>
        </p:nvSpPr>
        <p:spPr>
          <a:xfrm>
            <a:off x="0" y="9973945"/>
            <a:ext cx="7560309" cy="720090"/>
          </a:xfrm>
          <a:custGeom>
            <a:avLst/>
            <a:gdLst/>
            <a:ahLst/>
            <a:cxnLst/>
            <a:rect l="l" t="t" r="r" b="b"/>
            <a:pathLst>
              <a:path w="7560309" h="720090">
                <a:moveTo>
                  <a:pt x="0" y="720001"/>
                </a:moveTo>
                <a:lnTo>
                  <a:pt x="0" y="0"/>
                </a:lnTo>
                <a:lnTo>
                  <a:pt x="7560005" y="0"/>
                </a:lnTo>
                <a:lnTo>
                  <a:pt x="7560005" y="720001"/>
                </a:lnTo>
                <a:lnTo>
                  <a:pt x="0" y="720001"/>
                </a:lnTo>
                <a:close/>
              </a:path>
            </a:pathLst>
          </a:custGeom>
          <a:solidFill>
            <a:schemeClr val="bg1">
              <a:lumMod val="75000"/>
            </a:schemeClr>
          </a:solidFill>
        </p:spPr>
        <p:txBody>
          <a:bodyPr wrap="square" lIns="0" tIns="0" rIns="0" bIns="0" rtlCol="0"/>
          <a:lstStyle/>
          <a:p/>
        </p:txBody>
      </p:sp>
      <p:sp>
        <p:nvSpPr>
          <p:cNvPr id="17" name="bg object 17"/>
          <p:cNvSpPr/>
          <p:nvPr userDrawn="1"/>
        </p:nvSpPr>
        <p:spPr>
          <a:xfrm>
            <a:off x="725170" y="10115550"/>
            <a:ext cx="1129665" cy="363855"/>
          </a:xfrm>
          <a:prstGeom prst="rect">
            <a:avLst/>
          </a:prstGeom>
          <a:blipFill rotWithShape="1">
            <a:blip r:embed="rId7" cstate="print"/>
            <a:stretch>
              <a:fillRect/>
            </a:stretch>
          </a:blipFill>
        </p:spPr>
        <p:txBody>
          <a:bodyPr wrap="square" lIns="0" tIns="0" rIns="0" bIns="0" rtlCol="0"/>
          <a:lstStyle/>
          <a:p/>
        </p:txBody>
      </p:sp>
      <p:sp>
        <p:nvSpPr>
          <p:cNvPr id="2" name="Holder 2"/>
          <p:cNvSpPr>
            <a:spLocks noGrp="1"/>
          </p:cNvSpPr>
          <p:nvPr>
            <p:ph type="title"/>
          </p:nvPr>
        </p:nvSpPr>
        <p:spPr>
          <a:xfrm>
            <a:off x="702626" y="1683671"/>
            <a:ext cx="6151247" cy="574040"/>
          </a:xfrm>
          <a:prstGeom prst="rect">
            <a:avLst/>
          </a:prstGeom>
        </p:spPr>
        <p:txBody>
          <a:bodyPr wrap="square" lIns="0" tIns="0" rIns="0" bIns="0">
            <a:spAutoFit/>
          </a:bodyPr>
          <a:lstStyle>
            <a:lvl1pPr>
              <a:defRPr sz="3600" b="0" i="0">
                <a:solidFill>
                  <a:srgbClr val="231F20"/>
                </a:solidFill>
                <a:latin typeface="Bahnschrift Light SemiCondensed" panose="020B0502040204020203"/>
                <a:cs typeface="Bahnschrift Light SemiCondensed" panose="020B0502040204020203"/>
              </a:defRPr>
            </a:lvl1pPr>
          </a:lstStyle>
          <a:p/>
        </p:txBody>
      </p:sp>
      <p:sp>
        <p:nvSpPr>
          <p:cNvPr id="3" name="Holder 3"/>
          <p:cNvSpPr>
            <a:spLocks noGrp="1"/>
          </p:cNvSpPr>
          <p:nvPr>
            <p:ph type="body" idx="1"/>
          </p:nvPr>
        </p:nvSpPr>
        <p:spPr>
          <a:xfrm>
            <a:off x="725805" y="2904490"/>
            <a:ext cx="6151880" cy="27432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6" name="Holder 6"/>
          <p:cNvSpPr>
            <a:spLocks noGrp="1"/>
          </p:cNvSpPr>
          <p:nvPr>
            <p:ph type="sldNum" sz="quarter" idx="7"/>
          </p:nvPr>
        </p:nvSpPr>
        <p:spPr>
          <a:xfrm>
            <a:off x="4023043" y="10188575"/>
            <a:ext cx="2853690" cy="307340"/>
          </a:xfrm>
          <a:prstGeom prst="rect">
            <a:avLst/>
          </a:prstGeom>
        </p:spPr>
        <p:txBody>
          <a:bodyPr wrap="square" lIns="0" tIns="0" rIns="0" bIns="0">
            <a:spAutoFit/>
          </a:bodyPr>
          <a:lstStyle>
            <a:lvl1pPr algn="r">
              <a:defRPr sz="1000">
                <a:solidFill>
                  <a:schemeClr val="tx1"/>
                </a:solidFill>
                <a:latin typeface="Bahnschrift SemiBold" panose="020B0502040204020203" charset="0"/>
                <a:cs typeface="Bahnschrift SemiBold" panose="020B0502040204020203" charset="0"/>
              </a:defRPr>
            </a:lvl1pPr>
          </a:lstStyle>
          <a:p>
            <a:r>
              <a:rPr lang="en-US">
                <a:sym typeface="+mn-ea"/>
              </a:rPr>
              <a:t>www.safetoe.net</a:t>
            </a:r>
            <a:endParaRPr lang="en-US"/>
          </a:p>
          <a:p>
            <a:r>
              <a:rPr lang="en-US" altLang="zh-CN" b="1">
                <a:sym typeface="+mn-ea"/>
              </a:rPr>
              <a:t>Start With Comfort, </a:t>
            </a:r>
            <a:r>
              <a:rPr lang="en-US" altLang="zh-CN" b="1">
                <a:sym typeface="+mn-ea"/>
              </a:rPr>
              <a:t>More Than Safety</a:t>
            </a:r>
            <a:endParaRPr lang="en-US"/>
          </a:p>
        </p:txBody>
      </p:sp>
      <p:sp>
        <p:nvSpPr>
          <p:cNvPr id="12" name="object 12"/>
          <p:cNvSpPr/>
          <p:nvPr userDrawn="1"/>
        </p:nvSpPr>
        <p:spPr>
          <a:xfrm>
            <a:off x="3596881" y="231"/>
            <a:ext cx="3959999" cy="1083040"/>
          </a:xfrm>
          <a:prstGeom prst="rect">
            <a:avLst/>
          </a:prstGeom>
          <a:blipFill>
            <a:blip r:embed="rId8" cstate="print"/>
            <a:stretch>
              <a:fillRect/>
            </a:stretch>
          </a:blipFill>
        </p:spPr>
        <p:txBody>
          <a:bodyPr wrap="square" lIns="0" tIns="0" rIns="0" bIns="0" rtlCol="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1.jpe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00980" y="531495"/>
            <a:ext cx="1564640" cy="151130"/>
          </a:xfrm>
          <a:prstGeom prst="rect">
            <a:avLst/>
          </a:prstGeom>
        </p:spPr>
        <p:txBody>
          <a:bodyPr vert="horz" wrap="square" lIns="0" tIns="12700" rIns="0" bIns="0" rtlCol="0">
            <a:spAutoFit/>
          </a:bodyPr>
          <a:lstStyle/>
          <a:p>
            <a:pPr marL="12700" algn="r">
              <a:lnSpc>
                <a:spcPct val="100000"/>
              </a:lnSpc>
              <a:spcBef>
                <a:spcPts val="100"/>
              </a:spcBef>
            </a:pPr>
            <a:r>
              <a:rPr sz="900" b="1" dirty="0">
                <a:solidFill>
                  <a:schemeClr val="tx1"/>
                </a:solidFill>
                <a:latin typeface="微软雅黑" panose="020B0503020204020204" charset="-122"/>
                <a:ea typeface="微软雅黑" panose="020B0503020204020204" charset="-122"/>
                <a:cs typeface="Colfax Thin" panose="020B0506000000020004"/>
              </a:rPr>
              <a:t>Head Protection</a:t>
            </a:r>
            <a:endParaRPr sz="900" b="1" dirty="0">
              <a:solidFill>
                <a:schemeClr val="tx1"/>
              </a:solidFill>
              <a:latin typeface="微软雅黑" panose="020B0503020204020204" charset="-122"/>
              <a:ea typeface="微软雅黑" panose="020B0503020204020204" charset="-122"/>
              <a:cs typeface="Colfax Thin" panose="020B0506000000020004"/>
            </a:endParaRPr>
          </a:p>
        </p:txBody>
      </p:sp>
      <p:sp>
        <p:nvSpPr>
          <p:cNvPr id="32" name="文本框 31"/>
          <p:cNvSpPr txBox="1"/>
          <p:nvPr/>
        </p:nvSpPr>
        <p:spPr>
          <a:xfrm>
            <a:off x="537845" y="2025650"/>
            <a:ext cx="3656965" cy="1161415"/>
          </a:xfrm>
          <a:prstGeom prst="rect">
            <a:avLst/>
          </a:prstGeom>
          <a:noFill/>
        </p:spPr>
        <p:txBody>
          <a:bodyPr wrap="square" lIns="0" tIns="0" rIns="0" bIns="0" rtlCol="0">
            <a:spAutoFit/>
          </a:bodyPr>
          <a:p>
            <a:pPr marL="189865" indent="-171450" algn="l">
              <a:lnSpc>
                <a:spcPct val="140000"/>
              </a:lnSpc>
              <a:buFont typeface="Wingdings" panose="05000000000000000000" charset="0"/>
              <a:buChar char="l"/>
            </a:pPr>
            <a:r>
              <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rPr>
              <a:t>Inner Shell : Removable &amp; Comfortable ABS+EVA</a:t>
            </a:r>
            <a:endPar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endParaRPr>
          </a:p>
          <a:p>
            <a:pPr marL="189865" indent="-171450" algn="l">
              <a:lnSpc>
                <a:spcPct val="140000"/>
              </a:lnSpc>
              <a:buFont typeface="Wingdings" panose="05000000000000000000" charset="0"/>
              <a:buChar char="l"/>
            </a:pPr>
            <a:r>
              <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rPr>
              <a:t>Shape : The Ergonomatically Shaped Hard Shell</a:t>
            </a:r>
            <a:endPar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endParaRPr>
          </a:p>
          <a:p>
            <a:pPr marL="189865" indent="-171450" algn="l">
              <a:lnSpc>
                <a:spcPct val="140000"/>
              </a:lnSpc>
              <a:buFont typeface="Wingdings" panose="05000000000000000000" charset="0"/>
              <a:buChar char="l"/>
            </a:pPr>
            <a:r>
              <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rPr>
              <a:t>Head Hoop : Fastening And Soft Foam Insert Cushions</a:t>
            </a:r>
            <a:endPar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endParaRPr>
          </a:p>
          <a:p>
            <a:pPr marL="189865" indent="-171450" algn="l">
              <a:lnSpc>
                <a:spcPct val="140000"/>
              </a:lnSpc>
              <a:buFont typeface="Wingdings" panose="05000000000000000000" charset="0"/>
              <a:buChar char="l"/>
            </a:pPr>
            <a:r>
              <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rPr>
              <a:t>Band : Velcro Closure</a:t>
            </a:r>
            <a:endPar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endParaRPr>
          </a:p>
          <a:p>
            <a:pPr marL="189865" indent="-171450" algn="l">
              <a:lnSpc>
                <a:spcPct val="140000"/>
              </a:lnSpc>
              <a:buFont typeface="Wingdings" panose="05000000000000000000" charset="0"/>
              <a:buChar char="l"/>
            </a:pPr>
            <a:r>
              <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rPr>
              <a:t>Color Available : Black, Blue, Orange, Red etc</a:t>
            </a:r>
            <a:endPar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endParaRPr>
          </a:p>
          <a:p>
            <a:pPr marL="189865" indent="-171450" algn="l">
              <a:lnSpc>
                <a:spcPct val="140000"/>
              </a:lnSpc>
              <a:buFont typeface="Wingdings" panose="05000000000000000000" charset="0"/>
              <a:buChar char="l"/>
            </a:pPr>
            <a:r>
              <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rPr>
              <a:t>CE EN812:1998</a:t>
            </a:r>
            <a:endParaRPr lang="en-US" sz="900" dirty="0">
              <a:solidFill>
                <a:srgbClr val="231F20"/>
              </a:solidFill>
              <a:latin typeface="微软雅黑" panose="020B0503020204020204" charset="-122"/>
              <a:ea typeface="微软雅黑" panose="020B0503020204020204" charset="-122"/>
              <a:cs typeface="Bahnschrift Light SemiCondensed" panose="020B0502040204020203"/>
              <a:sym typeface="+mn-ea"/>
            </a:endParaRPr>
          </a:p>
        </p:txBody>
      </p:sp>
      <p:sp>
        <p:nvSpPr>
          <p:cNvPr id="3" name="文本框 2"/>
          <p:cNvSpPr txBox="1"/>
          <p:nvPr/>
        </p:nvSpPr>
        <p:spPr>
          <a:xfrm>
            <a:off x="538480" y="1463675"/>
            <a:ext cx="6753860" cy="230505"/>
          </a:xfrm>
          <a:prstGeom prst="rect">
            <a:avLst/>
          </a:prstGeom>
          <a:noFill/>
        </p:spPr>
        <p:txBody>
          <a:bodyPr wrap="square" lIns="0" tIns="0" rIns="0" bIns="0" rtlCol="0" anchor="t">
            <a:spAutoFit/>
          </a:bodyPr>
          <a:p>
            <a:pPr algn="l"/>
            <a:r>
              <a:rPr lang="en-US" sz="1500" b="1" spc="-75" dirty="0">
                <a:latin typeface="微软雅黑" panose="020B0503020204020204" charset="-122"/>
                <a:ea typeface="微软雅黑" panose="020B0503020204020204" charset="-122"/>
                <a:cs typeface="Bahnschrift SemiBold" panose="020B0502040204020203" charset="0"/>
                <a:sym typeface="+mn-ea"/>
              </a:rPr>
              <a:t>Baseball Design Safety Cap </a:t>
            </a:r>
            <a:r>
              <a:rPr lang="en-US" sz="1500" b="1" spc="-75" dirty="0">
                <a:latin typeface="微软雅黑" panose="020B0503020204020204" charset="-122"/>
                <a:ea typeface="微软雅黑" panose="020B0503020204020204" charset="-122"/>
                <a:cs typeface="Bahnschrift SemiBold" panose="020B0502040204020203" charset="0"/>
                <a:sym typeface="+mn-ea"/>
              </a:rPr>
              <a:t>. WH-001 (</a:t>
            </a:r>
            <a:r>
              <a:rPr lang="en-US" altLang="zh-CN" sz="1500" b="1" spc="-75" dirty="0">
                <a:latin typeface="微软雅黑" panose="020B0503020204020204" charset="-122"/>
                <a:ea typeface="微软雅黑" panose="020B0503020204020204" charset="-122"/>
                <a:cs typeface="Bahnschrift SemiBold" panose="020B0502040204020203" charset="0"/>
                <a:sym typeface="+mn-ea"/>
              </a:rPr>
              <a:t>DefendStrike</a:t>
            </a:r>
            <a:r>
              <a:rPr lang="en-US" sz="1500" b="1" spc="-75" dirty="0">
                <a:latin typeface="微软雅黑" panose="020B0503020204020204" charset="-122"/>
                <a:ea typeface="微软雅黑" panose="020B0503020204020204" charset="-122"/>
                <a:cs typeface="Bahnschrift SemiBold" panose="020B0502040204020203" charset="0"/>
                <a:sym typeface="+mn-ea"/>
              </a:rPr>
              <a:t>)  </a:t>
            </a:r>
            <a:r>
              <a:rPr lang="en-US" sz="1500" b="1" spc="-75" dirty="0">
                <a:latin typeface="微软雅黑" panose="020B0503020204020204" charset="-122"/>
                <a:ea typeface="微软雅黑" panose="020B0503020204020204" charset="-122"/>
                <a:cs typeface="Bahnschrift SemiBold" panose="020B0502040204020203" charset="0"/>
                <a:sym typeface="+mn-ea"/>
              </a:rPr>
              <a:t> </a:t>
            </a:r>
            <a:endParaRPr lang="en-US" sz="1500" b="1" spc="-75" dirty="0">
              <a:latin typeface="微软雅黑" panose="020B0503020204020204" charset="-122"/>
              <a:ea typeface="微软雅黑" panose="020B0503020204020204" charset="-122"/>
              <a:cs typeface="Bahnschrift SemiBold" panose="020B0502040204020203" charset="0"/>
              <a:sym typeface="+mn-ea"/>
            </a:endParaRPr>
          </a:p>
        </p:txBody>
      </p:sp>
      <p:sp>
        <p:nvSpPr>
          <p:cNvPr id="21" name="object 21"/>
          <p:cNvSpPr txBox="1"/>
          <p:nvPr/>
        </p:nvSpPr>
        <p:spPr>
          <a:xfrm>
            <a:off x="1697990" y="9531350"/>
            <a:ext cx="1548765" cy="197485"/>
          </a:xfrm>
          <a:prstGeom prst="rect">
            <a:avLst/>
          </a:prstGeom>
        </p:spPr>
        <p:txBody>
          <a:bodyPr vert="horz" wrap="square" lIns="0" tIns="90170" rIns="0" bIns="0" rtlCol="0">
            <a:spAutoFit/>
          </a:bodyPr>
          <a:p>
            <a:pPr marL="12700">
              <a:lnSpc>
                <a:spcPct val="50000"/>
              </a:lnSpc>
              <a:spcBef>
                <a:spcPts val="710"/>
              </a:spcBef>
            </a:pPr>
            <a:r>
              <a:rPr lang="en-US" sz="1400" b="1" spc="-25" dirty="0">
                <a:solidFill>
                  <a:srgbClr val="231F20"/>
                </a:solidFill>
                <a:latin typeface="微软雅黑" panose="020B0503020204020204" charset="-122"/>
                <a:ea typeface="微软雅黑" panose="020B0503020204020204" charset="-122"/>
                <a:cs typeface="Bahnschrift Light" panose="020B0502040204020203"/>
                <a:sym typeface="+mn-ea"/>
              </a:rPr>
              <a:t>√ Breathable </a:t>
            </a:r>
            <a:endParaRPr lang="en-US" sz="1400" b="0" spc="-25" dirty="0">
              <a:solidFill>
                <a:srgbClr val="231F20"/>
              </a:solidFill>
              <a:latin typeface="微软雅黑" panose="020B0503020204020204" charset="-122"/>
              <a:ea typeface="微软雅黑" panose="020B0503020204020204" charset="-122"/>
              <a:cs typeface="Bahnschrift Light" panose="020B0502040204020203"/>
            </a:endParaRPr>
          </a:p>
        </p:txBody>
      </p:sp>
      <p:sp>
        <p:nvSpPr>
          <p:cNvPr id="19" name="object 15"/>
          <p:cNvSpPr txBox="1"/>
          <p:nvPr/>
        </p:nvSpPr>
        <p:spPr>
          <a:xfrm>
            <a:off x="4492625" y="9463405"/>
            <a:ext cx="1753870" cy="265430"/>
          </a:xfrm>
          <a:prstGeom prst="rect">
            <a:avLst/>
          </a:prstGeom>
        </p:spPr>
        <p:txBody>
          <a:bodyPr vert="horz" wrap="square" lIns="0" tIns="50165" rIns="0" bIns="0" rtlCol="0">
            <a:spAutoFit/>
          </a:bodyPr>
          <a:p>
            <a:pPr marL="12700">
              <a:lnSpc>
                <a:spcPct val="100000"/>
              </a:lnSpc>
              <a:spcBef>
                <a:spcPts val="395"/>
              </a:spcBef>
            </a:pPr>
            <a:r>
              <a:rPr lang="en-US" sz="1400" b="1" spc="-35" dirty="0">
                <a:solidFill>
                  <a:srgbClr val="231F20"/>
                </a:solidFill>
                <a:latin typeface="微软雅黑" panose="020B0503020204020204" charset="-122"/>
                <a:ea typeface="微软雅黑" panose="020B0503020204020204" charset="-122"/>
                <a:cs typeface="Bahnschrift Light" panose="020B0502040204020203"/>
              </a:rPr>
              <a:t>√ Impact Resistance</a:t>
            </a:r>
            <a:endParaRPr lang="en-US" sz="1400" b="1" spc="-35" dirty="0">
              <a:solidFill>
                <a:srgbClr val="231F20"/>
              </a:solidFill>
              <a:latin typeface="微软雅黑" panose="020B0503020204020204" charset="-122"/>
              <a:ea typeface="微软雅黑" panose="020B0503020204020204" charset="-122"/>
              <a:cs typeface="Bahnschrift Light" panose="020B0502040204020203"/>
            </a:endParaRPr>
          </a:p>
        </p:txBody>
      </p:sp>
      <p:pic>
        <p:nvPicPr>
          <p:cNvPr id="12" name="图片 11"/>
          <p:cNvPicPr>
            <a:picLocks noChangeAspect="1"/>
          </p:cNvPicPr>
          <p:nvPr/>
        </p:nvPicPr>
        <p:blipFill>
          <a:blip r:embed="rId1"/>
          <a:stretch>
            <a:fillRect/>
          </a:stretch>
        </p:blipFill>
        <p:spPr>
          <a:xfrm>
            <a:off x="5443220" y="2106295"/>
            <a:ext cx="1811655" cy="1079500"/>
          </a:xfrm>
          <a:prstGeom prst="rect">
            <a:avLst/>
          </a:prstGeom>
        </p:spPr>
      </p:pic>
      <p:pic>
        <p:nvPicPr>
          <p:cNvPr id="15" name="图片 14"/>
          <p:cNvPicPr>
            <a:picLocks noChangeAspect="1"/>
          </p:cNvPicPr>
          <p:nvPr/>
        </p:nvPicPr>
        <p:blipFill>
          <a:blip r:embed="rId2"/>
          <a:stretch>
            <a:fillRect/>
          </a:stretch>
        </p:blipFill>
        <p:spPr>
          <a:xfrm>
            <a:off x="2202815" y="3411855"/>
            <a:ext cx="3020060" cy="701040"/>
          </a:xfrm>
          <a:prstGeom prst="rect">
            <a:avLst/>
          </a:prstGeom>
        </p:spPr>
      </p:pic>
      <p:pic>
        <p:nvPicPr>
          <p:cNvPr id="5" name="图片 4"/>
          <p:cNvPicPr>
            <a:picLocks noChangeAspect="1"/>
          </p:cNvPicPr>
          <p:nvPr/>
        </p:nvPicPr>
        <p:blipFill>
          <a:blip r:embed="rId3"/>
          <a:stretch>
            <a:fillRect/>
          </a:stretch>
        </p:blipFill>
        <p:spPr>
          <a:xfrm>
            <a:off x="4272915" y="2012950"/>
            <a:ext cx="982345" cy="1172845"/>
          </a:xfrm>
          <a:prstGeom prst="rect">
            <a:avLst/>
          </a:prstGeom>
        </p:spPr>
      </p:pic>
      <p:sp>
        <p:nvSpPr>
          <p:cNvPr id="9" name="object 22"/>
          <p:cNvSpPr/>
          <p:nvPr/>
        </p:nvSpPr>
        <p:spPr>
          <a:xfrm>
            <a:off x="628015" y="1881505"/>
            <a:ext cx="2407285" cy="76200"/>
          </a:xfrm>
          <a:custGeom>
            <a:avLst/>
            <a:gdLst/>
            <a:ahLst/>
            <a:cxnLst/>
            <a:rect l="l" t="t" r="r" b="b"/>
            <a:pathLst>
              <a:path w="713105">
                <a:moveTo>
                  <a:pt x="0" y="0"/>
                </a:moveTo>
                <a:lnTo>
                  <a:pt x="712800" y="0"/>
                </a:lnTo>
              </a:path>
            </a:pathLst>
          </a:custGeom>
        </p:spPr>
        <p:style>
          <a:lnRef idx="2">
            <a:schemeClr val="accent2"/>
          </a:lnRef>
          <a:fillRef idx="0">
            <a:srgbClr val="FFFFFF"/>
          </a:fillRef>
          <a:effectRef idx="0">
            <a:srgbClr val="FFFFFF"/>
          </a:effectRef>
          <a:fontRef idx="minor">
            <a:schemeClr val="tx1"/>
          </a:fontRef>
        </p:style>
        <p:txBody>
          <a:bodyPr wrap="square" lIns="0" tIns="0" rIns="0" bIns="0" rtlCol="0"/>
          <a:p/>
        </p:txBody>
      </p:sp>
      <p:pic>
        <p:nvPicPr>
          <p:cNvPr id="4" name="图片 3"/>
          <p:cNvPicPr>
            <a:picLocks noChangeAspect="1"/>
          </p:cNvPicPr>
          <p:nvPr/>
        </p:nvPicPr>
        <p:blipFill>
          <a:blip r:embed="rId4"/>
          <a:stretch>
            <a:fillRect/>
          </a:stretch>
        </p:blipFill>
        <p:spPr>
          <a:xfrm>
            <a:off x="1804035" y="4041140"/>
            <a:ext cx="3496945" cy="2834005"/>
          </a:xfrm>
          <a:prstGeom prst="rect">
            <a:avLst/>
          </a:prstGeom>
        </p:spPr>
      </p:pic>
      <p:pic>
        <p:nvPicPr>
          <p:cNvPr id="10" name="图片 9"/>
          <p:cNvPicPr>
            <a:picLocks noChangeAspect="1"/>
          </p:cNvPicPr>
          <p:nvPr/>
        </p:nvPicPr>
        <p:blipFill>
          <a:blip r:embed="rId5"/>
          <a:stretch>
            <a:fillRect/>
          </a:stretch>
        </p:blipFill>
        <p:spPr>
          <a:xfrm>
            <a:off x="4003040" y="6765925"/>
            <a:ext cx="2731135" cy="2719070"/>
          </a:xfrm>
          <a:prstGeom prst="rect">
            <a:avLst/>
          </a:prstGeom>
        </p:spPr>
      </p:pic>
      <p:pic>
        <p:nvPicPr>
          <p:cNvPr id="6" name="图片 5"/>
          <p:cNvPicPr>
            <a:picLocks noChangeAspect="1"/>
          </p:cNvPicPr>
          <p:nvPr/>
        </p:nvPicPr>
        <p:blipFill>
          <a:blip r:embed="rId6"/>
          <a:stretch>
            <a:fillRect/>
          </a:stretch>
        </p:blipFill>
        <p:spPr>
          <a:xfrm>
            <a:off x="808355" y="6765925"/>
            <a:ext cx="2822575" cy="2697480"/>
          </a:xfrm>
          <a:prstGeom prst="rect">
            <a:avLst/>
          </a:prstGeom>
        </p:spPr>
      </p:pic>
      <p:pic>
        <p:nvPicPr>
          <p:cNvPr id="7" name="图片 6" descr="PPT模板2"/>
          <p:cNvPicPr>
            <a:picLocks noChangeAspect="1"/>
          </p:cNvPicPr>
          <p:nvPr/>
        </p:nvPicPr>
        <p:blipFill>
          <a:blip r:embed="rId7"/>
          <a:stretch>
            <a:fillRect/>
          </a:stretch>
        </p:blipFill>
        <p:spPr>
          <a:xfrm>
            <a:off x="0" y="-8255"/>
            <a:ext cx="7561580" cy="10695940"/>
          </a:xfrm>
          <a:prstGeom prst="rect">
            <a:avLst/>
          </a:prstGeom>
        </p:spPr>
      </p:pic>
      <p:pic>
        <p:nvPicPr>
          <p:cNvPr id="13" name="图片 12" descr="1E793E749BBEE47B924CC35410948EDC"/>
          <p:cNvPicPr>
            <a:picLocks noChangeAspect="1"/>
          </p:cNvPicPr>
          <p:nvPr/>
        </p:nvPicPr>
        <p:blipFill>
          <a:blip r:embed="rId8"/>
          <a:stretch>
            <a:fillRect/>
          </a:stretch>
        </p:blipFill>
        <p:spPr>
          <a:xfrm>
            <a:off x="-1270" y="0"/>
            <a:ext cx="7556500" cy="13246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nvGrpSpPr>
        <p:grpSpPr>
          <a:xfrm>
            <a:off x="763270" y="7418070"/>
            <a:ext cx="6100445" cy="2439670"/>
            <a:chOff x="12257" y="8420"/>
            <a:chExt cx="9607" cy="3842"/>
          </a:xfrm>
        </p:grpSpPr>
        <p:sp>
          <p:nvSpPr>
            <p:cNvPr id="8" name="object 2"/>
            <p:cNvSpPr txBox="1"/>
            <p:nvPr/>
          </p:nvSpPr>
          <p:spPr>
            <a:xfrm>
              <a:off x="12257" y="8420"/>
              <a:ext cx="4756" cy="3815"/>
            </a:xfrm>
            <a:prstGeom prst="rect">
              <a:avLst/>
            </a:prstGeom>
          </p:spPr>
          <p:txBody>
            <a:bodyPr vert="horz" wrap="square" lIns="0" tIns="53340" rIns="0" bIns="0" rtlCol="0">
              <a:spAutoFit/>
            </a:bodyPr>
            <a:p>
              <a:pPr marL="12700" algn="just">
                <a:lnSpc>
                  <a:spcPct val="100000"/>
                </a:lnSpc>
                <a:spcBef>
                  <a:spcPts val="420"/>
                </a:spcBef>
              </a:pPr>
              <a:r>
                <a:rPr lang="en-US" sz="1100" b="1" spc="-25" dirty="0">
                  <a:solidFill>
                    <a:srgbClr val="231F20"/>
                  </a:solidFill>
                  <a:latin typeface="微软雅黑" panose="020B0503020204020204" charset="-122"/>
                  <a:ea typeface="微软雅黑" panose="020B0503020204020204" charset="-122"/>
                  <a:cs typeface="Bahnschrift Light" panose="020B0502040204020203"/>
                </a:rPr>
                <a:t>Users Instruction</a:t>
              </a:r>
              <a:r>
                <a:rPr sz="1100" b="1" spc="-25" dirty="0">
                  <a:solidFill>
                    <a:srgbClr val="231F20"/>
                  </a:solidFill>
                  <a:latin typeface="微软雅黑" panose="020B0503020204020204" charset="-122"/>
                  <a:ea typeface="微软雅黑" panose="020B0503020204020204" charset="-122"/>
                  <a:cs typeface="Bahnschrift Light" panose="020B0502040204020203"/>
                </a:rPr>
                <a:t>:</a:t>
              </a:r>
              <a:endParaRPr sz="1100" b="1">
                <a:latin typeface="微软雅黑" panose="020B0503020204020204" charset="-122"/>
                <a:ea typeface="微软雅黑" panose="020B0503020204020204" charset="-122"/>
                <a:cs typeface="Bahnschrift Light" panose="020B0502040204020203"/>
              </a:endParaRPr>
            </a:p>
            <a:p>
              <a:pPr marL="12700" algn="just">
                <a:lnSpc>
                  <a:spcPct val="110000"/>
                </a:lnSpc>
                <a:spcBef>
                  <a:spcPts val="250"/>
                </a:spcBef>
              </a:pPr>
              <a:r>
                <a:rPr sz="700" b="1" spc="-5" dirty="0">
                  <a:solidFill>
                    <a:srgbClr val="231F20"/>
                  </a:solidFill>
                  <a:latin typeface="微软雅黑" panose="020B0503020204020204" charset="-122"/>
                  <a:ea typeface="微软雅黑" panose="020B0503020204020204" charset="-122"/>
                  <a:cs typeface="Bahnschrift Light" panose="020B0502040204020203"/>
                  <a:sym typeface="+mn-ea"/>
                </a:rPr>
                <a:t>1.)</a:t>
              </a:r>
              <a:r>
                <a:rPr lang="en-US" sz="700" b="1" spc="-5" dirty="0">
                  <a:solidFill>
                    <a:srgbClr val="231F20"/>
                  </a:solidFill>
                  <a:latin typeface="微软雅黑" panose="020B0503020204020204" charset="-122"/>
                  <a:ea typeface="微软雅黑" panose="020B0503020204020204" charset="-122"/>
                  <a:cs typeface="Bahnschrift Light" panose="020B0502040204020203"/>
                  <a:sym typeface="+mn-ea"/>
                </a:rPr>
                <a:t> </a:t>
              </a:r>
              <a:r>
                <a:rPr sz="700" b="1" dirty="0">
                  <a:solidFill>
                    <a:srgbClr val="231F20"/>
                  </a:solidFill>
                  <a:latin typeface="微软雅黑" panose="020B0503020204020204" charset="-122"/>
                  <a:ea typeface="微软雅黑" panose="020B0503020204020204" charset="-122"/>
                  <a:sym typeface="+mn-ea"/>
                </a:rPr>
                <a:t>APPLICATION AND LIMITATION OF USE</a:t>
              </a:r>
              <a:endParaRPr sz="700" b="1" dirty="0">
                <a:solidFill>
                  <a:srgbClr val="231F20"/>
                </a:solidFill>
                <a:latin typeface="微软雅黑" panose="020B0503020204020204" charset="-122"/>
                <a:ea typeface="微软雅黑" panose="020B0503020204020204" charset="-122"/>
                <a:sym typeface="+mn-ea"/>
              </a:endParaRPr>
            </a:p>
            <a:p>
              <a:pPr marL="12700" algn="just">
                <a:lnSpc>
                  <a:spcPct val="110000"/>
                </a:lnSpc>
                <a:spcBef>
                  <a:spcPts val="250"/>
                </a:spcBef>
              </a:pPr>
              <a:r>
                <a:rPr sz="700" dirty="0">
                  <a:solidFill>
                    <a:srgbClr val="231F20"/>
                  </a:solidFill>
                  <a:latin typeface="微软雅黑" panose="020B0503020204020204" charset="-122"/>
                  <a:ea typeface="微软雅黑" panose="020B0503020204020204" charset="-122"/>
                  <a:sym typeface="+mn-ea"/>
                </a:rPr>
                <a:t>This helmet is designed to provide limited head protection by reducing the force of small falling objects striking or penetrating the top of the shell. It was not designed to provide front, side, or rear impact or penetration protection, while it may protect against light bumps to these areas.</a:t>
              </a:r>
              <a:r>
                <a:rPr lang="en-US" sz="700" dirty="0">
                  <a:solidFill>
                    <a:srgbClr val="231F20"/>
                  </a:solidFill>
                  <a:latin typeface="微软雅黑" panose="020B0503020204020204" charset="-122"/>
                  <a:ea typeface="微软雅黑" panose="020B0503020204020204" charset="-122"/>
                  <a:sym typeface="+mn-ea"/>
                </a:rPr>
                <a:t> </a:t>
              </a:r>
              <a:endParaRPr lang="en-US" sz="700" dirty="0">
                <a:solidFill>
                  <a:srgbClr val="231F20"/>
                </a:solidFill>
                <a:latin typeface="微软雅黑" panose="020B0503020204020204" charset="-122"/>
                <a:ea typeface="微软雅黑" panose="020B0503020204020204" charset="-122"/>
                <a:sym typeface="+mn-ea"/>
              </a:endParaRPr>
            </a:p>
            <a:p>
              <a:pPr marL="12700" algn="just">
                <a:lnSpc>
                  <a:spcPct val="110000"/>
                </a:lnSpc>
                <a:spcBef>
                  <a:spcPts val="250"/>
                </a:spcBef>
              </a:pPr>
              <a:endParaRPr lang="en-US" sz="700" dirty="0">
                <a:solidFill>
                  <a:srgbClr val="231F20"/>
                </a:solidFill>
                <a:latin typeface="微软雅黑" panose="020B0503020204020204" charset="-122"/>
                <a:ea typeface="微软雅黑" panose="020B0503020204020204" charset="-122"/>
                <a:sym typeface="+mn-ea"/>
              </a:endParaRPr>
            </a:p>
            <a:p>
              <a:pPr marL="12700" algn="just">
                <a:lnSpc>
                  <a:spcPct val="110000"/>
                </a:lnSpc>
                <a:spcBef>
                  <a:spcPts val="250"/>
                </a:spcBef>
              </a:pPr>
              <a:r>
                <a:rPr sz="700" dirty="0">
                  <a:solidFill>
                    <a:srgbClr val="231F20"/>
                  </a:solidFill>
                  <a:latin typeface="微软雅黑" panose="020B0503020204020204" charset="-122"/>
                  <a:ea typeface="微软雅黑" panose="020B0503020204020204" charset="-122"/>
                  <a:sym typeface="+mn-ea"/>
                </a:rPr>
                <a:t>Avoid contact of these devices with electrical wires, very low temperature (-20 ℃ or -30 ℃ and very high temperature (+150℃)</a:t>
              </a:r>
              <a:endParaRPr sz="700" dirty="0">
                <a:solidFill>
                  <a:srgbClr val="231F20"/>
                </a:solidFill>
                <a:latin typeface="微软雅黑" panose="020B0503020204020204" charset="-122"/>
                <a:ea typeface="微软雅黑" panose="020B0503020204020204" charset="-122"/>
                <a:sym typeface="+mn-ea"/>
              </a:endParaRPr>
            </a:p>
            <a:p>
              <a:pPr marL="12700" algn="just">
                <a:lnSpc>
                  <a:spcPct val="110000"/>
                </a:lnSpc>
                <a:spcBef>
                  <a:spcPts val="250"/>
                </a:spcBef>
              </a:pPr>
              <a:endParaRPr sz="700" dirty="0">
                <a:solidFill>
                  <a:srgbClr val="231F20"/>
                </a:solidFill>
                <a:latin typeface="微软雅黑" panose="020B0503020204020204" charset="-122"/>
                <a:ea typeface="微软雅黑" panose="020B0503020204020204" charset="-122"/>
                <a:sym typeface="+mn-ea"/>
              </a:endParaRPr>
            </a:p>
            <a:p>
              <a:pPr marL="12700" algn="just">
                <a:lnSpc>
                  <a:spcPct val="110000"/>
                </a:lnSpc>
                <a:spcBef>
                  <a:spcPts val="250"/>
                </a:spcBef>
              </a:pPr>
              <a:r>
                <a:rPr lang="en-US" sz="700" b="1" spc="-15" dirty="0">
                  <a:solidFill>
                    <a:srgbClr val="231F20"/>
                  </a:solidFill>
                  <a:latin typeface="微软雅黑" panose="020B0503020204020204" charset="-122"/>
                  <a:ea typeface="微软雅黑" panose="020B0503020204020204" charset="-122"/>
                  <a:cs typeface="Bahnschrift Light" panose="020B0502040204020203"/>
                  <a:sym typeface="+mn-ea"/>
                </a:rPr>
                <a:t>2.) </a:t>
              </a:r>
              <a:r>
                <a:rPr sz="700" b="1" spc="-15" dirty="0">
                  <a:solidFill>
                    <a:srgbClr val="231F20"/>
                  </a:solidFill>
                  <a:latin typeface="微软雅黑" panose="020B0503020204020204" charset="-122"/>
                  <a:ea typeface="微软雅黑" panose="020B0503020204020204" charset="-122"/>
                  <a:cs typeface="Bahnschrift Light" panose="020B0502040204020203"/>
                  <a:sym typeface="+mn-ea"/>
                </a:rPr>
                <a:t>PRE-USE INSPECTION</a:t>
              </a:r>
              <a:endParaRPr sz="700" b="1" spc="-15" dirty="0">
                <a:solidFill>
                  <a:srgbClr val="231F20"/>
                </a:solidFill>
                <a:latin typeface="微软雅黑" panose="020B0503020204020204" charset="-122"/>
                <a:ea typeface="微软雅黑" panose="020B0503020204020204" charset="-122"/>
                <a:cs typeface="Bahnschrift Light" panose="020B0502040204020203"/>
                <a:sym typeface="+mn-ea"/>
              </a:endParaRPr>
            </a:p>
            <a:p>
              <a:pPr marL="12700" algn="just">
                <a:lnSpc>
                  <a:spcPct val="90000"/>
                </a:lnSpc>
                <a:spcBef>
                  <a:spcPts val="250"/>
                </a:spcBef>
              </a:pPr>
              <a:r>
                <a:rPr sz="700" spc="-15" dirty="0">
                  <a:solidFill>
                    <a:srgbClr val="231F20"/>
                  </a:solidFill>
                  <a:latin typeface="微软雅黑" panose="020B0503020204020204" charset="-122"/>
                  <a:ea typeface="微软雅黑" panose="020B0503020204020204" charset="-122"/>
                  <a:cs typeface="Bahnschrift Light" panose="020B0502040204020203"/>
                  <a:sym typeface="+mn-ea"/>
                </a:rPr>
                <a:t>Always do a visual inspection of the helmets immediately before use to ensure that it is in a serviceable condition and operates correctly</a:t>
              </a:r>
              <a:r>
                <a:rPr lang="en-US" sz="700" spc="-15" dirty="0">
                  <a:solidFill>
                    <a:srgbClr val="231F20"/>
                  </a:solidFill>
                  <a:latin typeface="微软雅黑" panose="020B0503020204020204" charset="-122"/>
                  <a:ea typeface="微软雅黑" panose="020B0503020204020204" charset="-122"/>
                  <a:cs typeface="Bahnschrift Light" panose="020B0502040204020203"/>
                  <a:sym typeface="+mn-ea"/>
                </a:rPr>
                <a:t>. </a:t>
              </a:r>
              <a:r>
                <a:rPr sz="700" spc="-15" dirty="0">
                  <a:solidFill>
                    <a:srgbClr val="231F20"/>
                  </a:solidFill>
                  <a:latin typeface="微软雅黑" panose="020B0503020204020204" charset="-122"/>
                  <a:ea typeface="微软雅黑" panose="020B0503020204020204" charset="-122"/>
                  <a:cs typeface="Bahnschrift Light" panose="020B0502040204020203"/>
                  <a:sym typeface="+mn-ea"/>
                </a:rPr>
                <a:t>The helmet should have no sharp, burr, damaged, missing part, cracks, nicks or breaks.</a:t>
              </a:r>
              <a:r>
                <a:rPr lang="en-US" sz="700" spc="-15" dirty="0">
                  <a:solidFill>
                    <a:srgbClr val="231F20"/>
                  </a:solidFill>
                  <a:latin typeface="微软雅黑" panose="020B0503020204020204" charset="-122"/>
                  <a:ea typeface="微软雅黑" panose="020B0503020204020204" charset="-122"/>
                  <a:cs typeface="Bahnschrift Light" panose="020B0502040204020203"/>
                  <a:sym typeface="+mn-ea"/>
                </a:rPr>
                <a:t>T</a:t>
              </a:r>
              <a:r>
                <a:rPr sz="700" spc="-15" dirty="0">
                  <a:solidFill>
                    <a:srgbClr val="231F20"/>
                  </a:solidFill>
                  <a:latin typeface="微软雅黑" panose="020B0503020204020204" charset="-122"/>
                  <a:ea typeface="微软雅黑" panose="020B0503020204020204" charset="-122"/>
                  <a:cs typeface="Bahnschrift Light" panose="020B0502040204020203"/>
                  <a:sym typeface="+mn-ea"/>
                </a:rPr>
                <a:t>o ensure the safety of users, the device should be regularly periodic examinations per a month by a competent person strictly in according with manufacturer's periodic examination procedure for continued efficiency and durability of the device.</a:t>
              </a:r>
              <a:endParaRPr sz="700" spc="-15" dirty="0">
                <a:solidFill>
                  <a:srgbClr val="231F20"/>
                </a:solidFill>
                <a:latin typeface="微软雅黑" panose="020B0503020204020204" charset="-122"/>
                <a:ea typeface="微软雅黑" panose="020B0503020204020204" charset="-122"/>
                <a:cs typeface="Bahnschrift Light" panose="020B0502040204020203"/>
                <a:sym typeface="+mn-ea"/>
              </a:endParaRPr>
            </a:p>
          </p:txBody>
        </p:sp>
        <p:sp>
          <p:nvSpPr>
            <p:cNvPr id="11" name="object 2"/>
            <p:cNvSpPr txBox="1"/>
            <p:nvPr/>
          </p:nvSpPr>
          <p:spPr>
            <a:xfrm>
              <a:off x="17456" y="8547"/>
              <a:ext cx="4408" cy="3715"/>
            </a:xfrm>
            <a:prstGeom prst="rect">
              <a:avLst/>
            </a:prstGeom>
          </p:spPr>
          <p:txBody>
            <a:bodyPr vert="horz" wrap="square" lIns="0" tIns="0" rIns="0" bIns="0" rtlCol="0">
              <a:spAutoFit/>
            </a:bodyPr>
            <a:p>
              <a:pPr marL="12700" algn="just">
                <a:lnSpc>
                  <a:spcPct val="110000"/>
                </a:lnSpc>
                <a:spcBef>
                  <a:spcPts val="250"/>
                </a:spcBef>
              </a:pPr>
              <a:endParaRPr lang="en-US" sz="700" b="1" spc="-15" dirty="0">
                <a:solidFill>
                  <a:srgbClr val="231F20"/>
                </a:solidFill>
                <a:latin typeface="微软雅黑" panose="020B0503020204020204" charset="-122"/>
                <a:ea typeface="微软雅黑" panose="020B0503020204020204" charset="-122"/>
                <a:cs typeface="Bahnschrift Light" panose="020B0502040204020203"/>
                <a:sym typeface="+mn-ea"/>
              </a:endParaRPr>
            </a:p>
            <a:p>
              <a:pPr marL="12700" algn="just">
                <a:lnSpc>
                  <a:spcPct val="110000"/>
                </a:lnSpc>
                <a:spcBef>
                  <a:spcPts val="250"/>
                </a:spcBef>
              </a:pPr>
              <a:r>
                <a:rPr lang="en-US" sz="700" b="1" spc="-15" dirty="0">
                  <a:solidFill>
                    <a:srgbClr val="231F20"/>
                  </a:solidFill>
                  <a:latin typeface="微软雅黑" panose="020B0503020204020204" charset="-122"/>
                  <a:ea typeface="微软雅黑" panose="020B0503020204020204" charset="-122"/>
                  <a:cs typeface="Bahnschrift Light" panose="020B0502040204020203"/>
                  <a:sym typeface="+mn-ea"/>
                </a:rPr>
                <a:t>3.) LIFESPAN</a:t>
              </a:r>
              <a:endParaRPr sz="700" b="1" spc="-15" dirty="0">
                <a:solidFill>
                  <a:srgbClr val="231F20"/>
                </a:solidFill>
                <a:latin typeface="微软雅黑" panose="020B0503020204020204" charset="-122"/>
                <a:ea typeface="微软雅黑" panose="020B0503020204020204" charset="-122"/>
                <a:cs typeface="Bahnschrift Light" panose="020B0502040204020203"/>
                <a:sym typeface="+mn-ea"/>
              </a:endParaRPr>
            </a:p>
            <a:p>
              <a:pPr marL="12700" algn="just">
                <a:lnSpc>
                  <a:spcPct val="110000"/>
                </a:lnSpc>
                <a:spcBef>
                  <a:spcPts val="250"/>
                </a:spcBef>
              </a:pPr>
              <a:r>
                <a:rPr sz="700" spc="-15" dirty="0">
                  <a:solidFill>
                    <a:srgbClr val="231F20"/>
                  </a:solidFill>
                  <a:latin typeface="微软雅黑" panose="020B0503020204020204" charset="-122"/>
                  <a:ea typeface="微软雅黑" panose="020B0503020204020204" charset="-122"/>
                  <a:cs typeface="Bahnschrift Light" panose="020B0502040204020203"/>
                  <a:sym typeface="+mn-ea"/>
                </a:rPr>
                <a:t>The helmet can be expected to remain in service for 5 years or more, when it is not damaged during use.</a:t>
              </a:r>
              <a:endParaRPr sz="700" spc="-15" dirty="0">
                <a:solidFill>
                  <a:srgbClr val="231F20"/>
                </a:solidFill>
                <a:latin typeface="微软雅黑" panose="020B0503020204020204" charset="-122"/>
                <a:ea typeface="微软雅黑" panose="020B0503020204020204" charset="-122"/>
                <a:cs typeface="Bahnschrift Light" panose="020B0502040204020203"/>
                <a:sym typeface="+mn-ea"/>
              </a:endParaRPr>
            </a:p>
            <a:p>
              <a:pPr marL="12700" algn="just">
                <a:lnSpc>
                  <a:spcPct val="110000"/>
                </a:lnSpc>
                <a:spcBef>
                  <a:spcPts val="250"/>
                </a:spcBef>
              </a:pPr>
              <a:endParaRPr sz="700" b="0" spc="-15" dirty="0">
                <a:solidFill>
                  <a:srgbClr val="231F20"/>
                </a:solidFill>
                <a:latin typeface="微软雅黑" panose="020B0503020204020204" charset="-122"/>
                <a:ea typeface="微软雅黑" panose="020B0503020204020204" charset="-122"/>
                <a:cs typeface="Bahnschrift Light" panose="020B0502040204020203"/>
                <a:sym typeface="+mn-ea"/>
              </a:endParaRPr>
            </a:p>
            <a:p>
              <a:pPr marL="12700" algn="just">
                <a:lnSpc>
                  <a:spcPct val="110000"/>
                </a:lnSpc>
                <a:spcBef>
                  <a:spcPts val="250"/>
                </a:spcBef>
              </a:pPr>
              <a:r>
                <a:rPr lang="en-US" sz="700" b="1" spc="-15" dirty="0">
                  <a:solidFill>
                    <a:srgbClr val="231F20"/>
                  </a:solidFill>
                  <a:latin typeface="微软雅黑" panose="020B0503020204020204" charset="-122"/>
                  <a:ea typeface="微软雅黑" panose="020B0503020204020204" charset="-122"/>
                  <a:cs typeface="Bahnschrift Light" panose="020B0502040204020203"/>
                  <a:sym typeface="+mn-ea"/>
                </a:rPr>
                <a:t>4.) </a:t>
              </a:r>
              <a:r>
                <a:rPr sz="700" b="1" spc="-15" dirty="0">
                  <a:solidFill>
                    <a:srgbClr val="231F20"/>
                  </a:solidFill>
                  <a:latin typeface="微软雅黑" panose="020B0503020204020204" charset="-122"/>
                  <a:ea typeface="微软雅黑" panose="020B0503020204020204" charset="-122"/>
                  <a:cs typeface="Bahnschrift Light" panose="020B0502040204020203"/>
                  <a:sym typeface="+mn-ea"/>
                </a:rPr>
                <a:t>CLEANING AND DISINFECTION</a:t>
              </a:r>
              <a:endParaRPr sz="700" b="1" spc="-15" dirty="0">
                <a:solidFill>
                  <a:srgbClr val="231F20"/>
                </a:solidFill>
                <a:latin typeface="微软雅黑" panose="020B0503020204020204" charset="-122"/>
                <a:ea typeface="微软雅黑" panose="020B0503020204020204" charset="-122"/>
                <a:cs typeface="Bahnschrift Light" panose="020B0502040204020203"/>
                <a:sym typeface="+mn-ea"/>
              </a:endParaRPr>
            </a:p>
            <a:p>
              <a:pPr marL="12700" algn="just">
                <a:lnSpc>
                  <a:spcPct val="110000"/>
                </a:lnSpc>
                <a:spcBef>
                  <a:spcPts val="250"/>
                </a:spcBef>
              </a:pPr>
              <a:r>
                <a:rPr sz="700" spc="-15" dirty="0">
                  <a:solidFill>
                    <a:srgbClr val="231F20"/>
                  </a:solidFill>
                  <a:latin typeface="微软雅黑" panose="020B0503020204020204" charset="-122"/>
                  <a:ea typeface="微软雅黑" panose="020B0503020204020204" charset="-122"/>
                  <a:cs typeface="Bahnschrift Light" panose="020B0502040204020203"/>
                  <a:sym typeface="+mn-ea"/>
                </a:rPr>
                <a:t>Clean the helmet with mild soap and lukewarm water. Do not use paints, solvents, chemicals, adhesives, gasoline or like substances on this helmet. The impact resistance and other protective properties of the helmet may be destroyed by such substances. The loss of these protective properties may not be apparent or readily detectable by the user. After each use, disinfection should be done and the use of agents that are not known to be harmful to th</a:t>
              </a:r>
              <a:endParaRPr sz="700" b="0" spc="-15" dirty="0">
                <a:solidFill>
                  <a:srgbClr val="231F20"/>
                </a:solidFill>
                <a:latin typeface="微软雅黑" panose="020B0503020204020204" charset="-122"/>
                <a:ea typeface="微软雅黑" panose="020B0503020204020204" charset="-122"/>
                <a:cs typeface="Bahnschrift Light" panose="020B0502040204020203"/>
                <a:sym typeface="+mn-ea"/>
              </a:endParaRPr>
            </a:p>
            <a:p>
              <a:pPr marL="12700" algn="just">
                <a:lnSpc>
                  <a:spcPct val="90000"/>
                </a:lnSpc>
                <a:spcBef>
                  <a:spcPts val="250"/>
                </a:spcBef>
              </a:pPr>
              <a:endParaRPr sz="700" b="0" spc="-15" dirty="0">
                <a:solidFill>
                  <a:srgbClr val="231F20"/>
                </a:solidFill>
                <a:latin typeface="微软雅黑" panose="020B0503020204020204" charset="-122"/>
                <a:ea typeface="微软雅黑" panose="020B0503020204020204" charset="-122"/>
                <a:cs typeface="Bahnschrift Light" panose="020B0502040204020203"/>
                <a:sym typeface="+mn-ea"/>
              </a:endParaRPr>
            </a:p>
            <a:p>
              <a:pPr marL="12700" algn="just">
                <a:lnSpc>
                  <a:spcPct val="110000"/>
                </a:lnSpc>
                <a:spcBef>
                  <a:spcPts val="250"/>
                </a:spcBef>
              </a:pPr>
              <a:r>
                <a:rPr lang="en-US" sz="700" b="1" spc="-15" dirty="0">
                  <a:solidFill>
                    <a:srgbClr val="231F20"/>
                  </a:solidFill>
                  <a:latin typeface="微软雅黑" panose="020B0503020204020204" charset="-122"/>
                  <a:ea typeface="微软雅黑" panose="020B0503020204020204" charset="-122"/>
                  <a:cs typeface="Bahnschrift Light" panose="020B0502040204020203"/>
                  <a:sym typeface="+mn-ea"/>
                </a:rPr>
                <a:t>5.) </a:t>
              </a:r>
              <a:r>
                <a:rPr sz="700" b="1" spc="-15" dirty="0">
                  <a:solidFill>
                    <a:srgbClr val="231F20"/>
                  </a:solidFill>
                  <a:latin typeface="微软雅黑" panose="020B0503020204020204" charset="-122"/>
                  <a:ea typeface="微软雅黑" panose="020B0503020204020204" charset="-122"/>
                  <a:cs typeface="Bahnschrift Light" panose="020B0502040204020203"/>
                  <a:sym typeface="+mn-ea"/>
                </a:rPr>
                <a:t>STORAGE</a:t>
              </a:r>
              <a:endParaRPr sz="700" b="1" spc="-15" dirty="0">
                <a:solidFill>
                  <a:srgbClr val="231F20"/>
                </a:solidFill>
                <a:latin typeface="微软雅黑" panose="020B0503020204020204" charset="-122"/>
                <a:ea typeface="微软雅黑" panose="020B0503020204020204" charset="-122"/>
                <a:cs typeface="Bahnschrift Light" panose="020B0502040204020203"/>
                <a:sym typeface="+mn-ea"/>
              </a:endParaRPr>
            </a:p>
            <a:p>
              <a:pPr marL="12700" algn="just">
                <a:lnSpc>
                  <a:spcPct val="110000"/>
                </a:lnSpc>
                <a:spcBef>
                  <a:spcPts val="250"/>
                </a:spcBef>
              </a:pPr>
              <a:r>
                <a:rPr sz="700" spc="-15" dirty="0">
                  <a:solidFill>
                    <a:srgbClr val="231F20"/>
                  </a:solidFill>
                  <a:latin typeface="微软雅黑" panose="020B0503020204020204" charset="-122"/>
                  <a:ea typeface="微软雅黑" panose="020B0503020204020204" charset="-122"/>
                  <a:cs typeface="Bahnschrift Light" panose="020B0502040204020203"/>
                  <a:sym typeface="+mn-ea"/>
                </a:rPr>
                <a:t>Store the helmet in a cool, dry and clean place out of direct sunlight. Avoid area where heat, moisture, light, oil, or their vapours or other degrading elements may be present.</a:t>
              </a:r>
              <a:endParaRPr sz="700">
                <a:latin typeface="微软雅黑" panose="020B0503020204020204" charset="-122"/>
                <a:ea typeface="微软雅黑" panose="020B0503020204020204" charset="-122"/>
                <a:cs typeface="Bahnschrift Light" panose="020B0502040204020203"/>
              </a:endParaRPr>
            </a:p>
          </p:txBody>
        </p:sp>
      </p:grpSp>
      <p:graphicFrame>
        <p:nvGraphicFramePr>
          <p:cNvPr id="2" name="表格 1"/>
          <p:cNvGraphicFramePr/>
          <p:nvPr>
            <p:custDataLst>
              <p:tags r:id="rId1"/>
            </p:custDataLst>
          </p:nvPr>
        </p:nvGraphicFramePr>
        <p:xfrm>
          <a:off x="719455" y="1160145"/>
          <a:ext cx="6126480" cy="1477645"/>
        </p:xfrm>
        <a:graphic>
          <a:graphicData uri="http://schemas.openxmlformats.org/drawingml/2006/table">
            <a:tbl>
              <a:tblPr firstRow="1" bandRow="1">
                <a:tableStyleId>{5C22544A-7EE6-4342-B048-85BDC9FD1C3A}</a:tableStyleId>
              </a:tblPr>
              <a:tblGrid>
                <a:gridCol w="2045970"/>
                <a:gridCol w="1605280"/>
                <a:gridCol w="1245235"/>
                <a:gridCol w="1229995"/>
              </a:tblGrid>
              <a:tr h="692785">
                <a:tc gridSpan="4">
                  <a:txBody>
                    <a:bodyPr/>
                    <a:p>
                      <a:pPr>
                        <a:buNone/>
                      </a:pPr>
                      <a:r>
                        <a:rPr lang="en-US" sz="1200" dirty="0">
                          <a:solidFill>
                            <a:schemeClr val="bg1"/>
                          </a:solidFill>
                          <a:latin typeface="微软雅黑" panose="020B0503020204020204" charset="-122"/>
                          <a:ea typeface="微软雅黑" panose="020B0503020204020204" charset="-122"/>
                          <a:cs typeface="Bahnschrift Light SemiCondensed" panose="020B0502040204020203"/>
                          <a:sym typeface="+mn-ea"/>
                        </a:rPr>
                        <a:t>EN 397+A1:2012</a:t>
                      </a:r>
                      <a:endParaRPr lang="en-US" sz="1200" dirty="0">
                        <a:solidFill>
                          <a:schemeClr val="bg1"/>
                        </a:solidFill>
                        <a:latin typeface="微软雅黑" panose="020B0503020204020204" charset="-122"/>
                        <a:ea typeface="微软雅黑" panose="020B0503020204020204" charset="-122"/>
                        <a:cs typeface="Bahnschrift Light SemiCondensed" panose="020B0502040204020203"/>
                        <a:sym typeface="+mn-ea"/>
                      </a:endParaRPr>
                    </a:p>
                    <a:p>
                      <a:pPr>
                        <a:buNone/>
                      </a:pPr>
                      <a:r>
                        <a:rPr lang="en-US" altLang="zh-CN" sz="1500">
                          <a:solidFill>
                            <a:schemeClr val="bg1"/>
                          </a:solidFill>
                          <a:sym typeface="+mn-ea"/>
                        </a:rPr>
                        <a:t>√  Shock Absorbing Test (6.6)</a:t>
                      </a:r>
                      <a:endParaRPr lang="en-US" altLang="zh-CN" sz="1500">
                        <a:solidFill>
                          <a:schemeClr val="bg1"/>
                        </a:solidFill>
                      </a:endParaRPr>
                    </a:p>
                  </a:txBody>
                  <a:tcPr>
                    <a:solidFill>
                      <a:schemeClr val="tx2"/>
                    </a:solidFill>
                  </a:tcPr>
                </a:tc>
                <a:tc hMerge="1">
                  <a:tcPr/>
                </a:tc>
                <a:tc hMerge="1">
                  <a:tcPr/>
                </a:tc>
                <a:tc hMerge="1">
                  <a:tcPr/>
                </a:tc>
              </a:tr>
              <a:tr h="266700">
                <a:tc>
                  <a:txBody>
                    <a:bodyPr/>
                    <a:p>
                      <a:pPr algn="ctr">
                        <a:buNone/>
                      </a:pPr>
                      <a:r>
                        <a:rPr lang="en-US" altLang="zh-CN" sz="1100" b="1">
                          <a:sym typeface="+mn-ea"/>
                        </a:rPr>
                        <a:t>Conditioning(</a:t>
                      </a:r>
                      <a:r>
                        <a:rPr lang="zh-CN" altLang="zh-CN" sz="1100" b="1">
                          <a:sym typeface="+mn-ea"/>
                        </a:rPr>
                        <a:t>°</a:t>
                      </a:r>
                      <a:r>
                        <a:rPr lang="en-US" altLang="zh-CN" sz="1100" b="1">
                          <a:sym typeface="+mn-ea"/>
                        </a:rPr>
                        <a:t>C)</a:t>
                      </a:r>
                      <a:endParaRPr lang="en-US" altLang="zh-CN" sz="1100" b="1"/>
                    </a:p>
                  </a:txBody>
                  <a:tcPr>
                    <a:solidFill>
                      <a:schemeClr val="accent1">
                        <a:lumMod val="20000"/>
                        <a:lumOff val="80000"/>
                      </a:schemeClr>
                    </a:solidFill>
                  </a:tcPr>
                </a:tc>
                <a:tc>
                  <a:txBody>
                    <a:bodyPr/>
                    <a:p>
                      <a:pPr algn="ctr">
                        <a:buNone/>
                      </a:pPr>
                      <a:r>
                        <a:rPr lang="en-US" altLang="zh-CN" sz="1100" b="1"/>
                        <a:t>Requirement</a:t>
                      </a:r>
                      <a:endParaRPr lang="en-US" altLang="zh-CN" sz="1100" b="1"/>
                    </a:p>
                  </a:txBody>
                  <a:tcPr>
                    <a:solidFill>
                      <a:schemeClr val="accent1">
                        <a:lumMod val="20000"/>
                        <a:lumOff val="80000"/>
                      </a:schemeClr>
                    </a:solidFill>
                  </a:tcPr>
                </a:tc>
                <a:tc>
                  <a:txBody>
                    <a:bodyPr/>
                    <a:p>
                      <a:pPr algn="ctr">
                        <a:buNone/>
                      </a:pPr>
                      <a:r>
                        <a:rPr lang="en-US" altLang="zh-CN" sz="1100" b="1"/>
                        <a:t>Defects</a:t>
                      </a:r>
                      <a:endParaRPr lang="en-US" altLang="zh-CN" sz="1100" b="1"/>
                    </a:p>
                  </a:txBody>
                  <a:tcPr>
                    <a:solidFill>
                      <a:schemeClr val="accent1">
                        <a:lumMod val="20000"/>
                        <a:lumOff val="80000"/>
                      </a:schemeClr>
                    </a:solidFill>
                  </a:tcPr>
                </a:tc>
                <a:tc>
                  <a:txBody>
                    <a:bodyPr/>
                    <a:p>
                      <a:pPr algn="ctr">
                        <a:buNone/>
                      </a:pPr>
                      <a:r>
                        <a:rPr lang="en-US" altLang="zh-CN" sz="1100" b="1"/>
                        <a:t>Result</a:t>
                      </a:r>
                      <a:endParaRPr lang="en-US" altLang="zh-CN" sz="1100" b="1"/>
                    </a:p>
                  </a:txBody>
                  <a:tcPr>
                    <a:solidFill>
                      <a:schemeClr val="accent1">
                        <a:lumMod val="20000"/>
                        <a:lumOff val="80000"/>
                      </a:schemeClr>
                    </a:solidFill>
                  </a:tcPr>
                </a:tc>
              </a:tr>
              <a:tr h="259080">
                <a:tc>
                  <a:txBody>
                    <a:bodyPr/>
                    <a:p>
                      <a:pPr algn="ctr">
                        <a:buNone/>
                      </a:pPr>
                      <a:r>
                        <a:rPr lang="en-US" altLang="zh-CN" sz="1100">
                          <a:sym typeface="+mn-ea"/>
                        </a:rPr>
                        <a:t>Low Temp: -10</a:t>
                      </a:r>
                      <a:r>
                        <a:rPr lang="zh-CN" altLang="zh-CN" sz="1100">
                          <a:sym typeface="+mn-ea"/>
                        </a:rPr>
                        <a:t>±</a:t>
                      </a:r>
                      <a:r>
                        <a:rPr lang="en-US" altLang="zh-CN" sz="1100">
                          <a:sym typeface="+mn-ea"/>
                        </a:rPr>
                        <a:t>2</a:t>
                      </a:r>
                      <a:endParaRPr lang="en-US" altLang="zh-CN" sz="1100" b="1">
                        <a:sym typeface="+mn-ea"/>
                      </a:endParaRPr>
                    </a:p>
                  </a:txBody>
                  <a:tcPr>
                    <a:solidFill>
                      <a:schemeClr val="accent1">
                        <a:lumMod val="20000"/>
                        <a:lumOff val="80000"/>
                      </a:schemeClr>
                    </a:solidFill>
                  </a:tcPr>
                </a:tc>
                <a:tc>
                  <a:txBody>
                    <a:bodyPr/>
                    <a:p>
                      <a:pPr algn="ctr">
                        <a:buNone/>
                      </a:pPr>
                      <a:r>
                        <a:rPr lang="en-US" altLang="zh-CN" sz="1100"/>
                        <a:t>≤5000kN</a:t>
                      </a:r>
                      <a:endParaRPr lang="en-US" altLang="zh-CN" sz="1100"/>
                    </a:p>
                  </a:txBody>
                  <a:tcPr>
                    <a:solidFill>
                      <a:schemeClr val="accent1">
                        <a:lumMod val="20000"/>
                        <a:lumOff val="80000"/>
                      </a:schemeClr>
                    </a:solidFill>
                  </a:tcPr>
                </a:tc>
                <a:tc>
                  <a:txBody>
                    <a:bodyPr/>
                    <a:p>
                      <a:pPr algn="ctr">
                        <a:buNone/>
                      </a:pPr>
                      <a:r>
                        <a:rPr lang="en-US" altLang="zh-CN" sz="1100"/>
                        <a:t>Not Occurred</a:t>
                      </a:r>
                      <a:endParaRPr lang="en-US" altLang="zh-CN" sz="1100"/>
                    </a:p>
                  </a:txBody>
                  <a:tcPr>
                    <a:solidFill>
                      <a:schemeClr val="accent1">
                        <a:lumMod val="20000"/>
                        <a:lumOff val="80000"/>
                      </a:schemeClr>
                    </a:solidFill>
                  </a:tcPr>
                </a:tc>
                <a:tc>
                  <a:txBody>
                    <a:bodyPr/>
                    <a:p>
                      <a:pPr algn="ctr">
                        <a:buNone/>
                      </a:pPr>
                      <a:r>
                        <a:rPr lang="en-US" altLang="zh-CN" sz="1100"/>
                        <a:t>Pass</a:t>
                      </a:r>
                      <a:endParaRPr lang="en-US" altLang="zh-CN" sz="1100"/>
                    </a:p>
                  </a:txBody>
                  <a:tcPr>
                    <a:solidFill>
                      <a:schemeClr val="accent1">
                        <a:lumMod val="20000"/>
                        <a:lumOff val="80000"/>
                      </a:schemeClr>
                    </a:solidFill>
                  </a:tcPr>
                </a:tc>
              </a:tr>
              <a:tr h="259080">
                <a:tc>
                  <a:txBody>
                    <a:bodyPr/>
                    <a:p>
                      <a:pPr algn="ctr">
                        <a:buNone/>
                      </a:pPr>
                      <a:r>
                        <a:rPr lang="en-US" altLang="zh-CN" sz="1100"/>
                        <a:t>High Temp: +50</a:t>
                      </a:r>
                      <a:r>
                        <a:rPr lang="zh-CN" altLang="en-US" sz="1100"/>
                        <a:t>±</a:t>
                      </a:r>
                      <a:r>
                        <a:rPr lang="en-US" altLang="zh-CN" sz="1100"/>
                        <a:t>2</a:t>
                      </a:r>
                      <a:endParaRPr lang="en-US" altLang="zh-CN" sz="1100"/>
                    </a:p>
                  </a:txBody>
                  <a:tcPr>
                    <a:solidFill>
                      <a:schemeClr val="accent1">
                        <a:lumMod val="20000"/>
                        <a:lumOff val="80000"/>
                      </a:schemeClr>
                    </a:solidFill>
                  </a:tcPr>
                </a:tc>
                <a:tc>
                  <a:txBody>
                    <a:bodyPr/>
                    <a:p>
                      <a:pPr algn="ctr">
                        <a:buNone/>
                      </a:pPr>
                      <a:r>
                        <a:rPr lang="en-US" altLang="zh-CN" sz="1100">
                          <a:sym typeface="+mn-ea"/>
                        </a:rPr>
                        <a:t>≤5000kN</a:t>
                      </a:r>
                      <a:endParaRPr lang="en-US" altLang="zh-CN" sz="1100">
                        <a:sym typeface="+mn-ea"/>
                      </a:endParaRPr>
                    </a:p>
                  </a:txBody>
                  <a:tcPr>
                    <a:solidFill>
                      <a:schemeClr val="accent1">
                        <a:lumMod val="20000"/>
                        <a:lumOff val="80000"/>
                      </a:schemeClr>
                    </a:solidFill>
                  </a:tcPr>
                </a:tc>
                <a:tc>
                  <a:txBody>
                    <a:bodyPr/>
                    <a:p>
                      <a:pPr algn="ctr">
                        <a:buNone/>
                      </a:pPr>
                      <a:r>
                        <a:rPr lang="en-US" altLang="zh-CN" sz="1100"/>
                        <a:t>Not Occurred</a:t>
                      </a:r>
                      <a:endParaRPr lang="en-US" altLang="zh-CN" sz="1100"/>
                    </a:p>
                  </a:txBody>
                  <a:tcPr>
                    <a:solidFill>
                      <a:schemeClr val="accent1">
                        <a:lumMod val="20000"/>
                        <a:lumOff val="80000"/>
                      </a:schemeClr>
                    </a:solidFill>
                  </a:tcPr>
                </a:tc>
                <a:tc>
                  <a:txBody>
                    <a:bodyPr/>
                    <a:p>
                      <a:pPr algn="ctr">
                        <a:buNone/>
                      </a:pPr>
                      <a:r>
                        <a:rPr lang="en-US" altLang="zh-CN" sz="1100"/>
                        <a:t>Pass</a:t>
                      </a:r>
                      <a:endParaRPr lang="en-US" altLang="zh-CN" sz="1100"/>
                    </a:p>
                  </a:txBody>
                  <a:tcPr>
                    <a:solidFill>
                      <a:schemeClr val="accent1">
                        <a:lumMod val="20000"/>
                        <a:lumOff val="80000"/>
                      </a:schemeClr>
                    </a:solidFill>
                  </a:tcPr>
                </a:tc>
              </a:tr>
            </a:tbl>
          </a:graphicData>
        </a:graphic>
      </p:graphicFrame>
      <p:graphicFrame>
        <p:nvGraphicFramePr>
          <p:cNvPr id="5" name="表格 4"/>
          <p:cNvGraphicFramePr/>
          <p:nvPr>
            <p:custDataLst>
              <p:tags r:id="rId2"/>
            </p:custDataLst>
          </p:nvPr>
        </p:nvGraphicFramePr>
        <p:xfrm>
          <a:off x="715010" y="2691765"/>
          <a:ext cx="6126480" cy="1623060"/>
        </p:xfrm>
        <a:graphic>
          <a:graphicData uri="http://schemas.openxmlformats.org/drawingml/2006/table">
            <a:tbl>
              <a:tblPr firstRow="1" bandRow="1">
                <a:tableStyleId>{5C22544A-7EE6-4342-B048-85BDC9FD1C3A}</a:tableStyleId>
              </a:tblPr>
              <a:tblGrid>
                <a:gridCol w="2045970"/>
                <a:gridCol w="1605280"/>
                <a:gridCol w="1245235"/>
                <a:gridCol w="1229995"/>
              </a:tblGrid>
              <a:tr h="320040">
                <a:tc gridSpan="4">
                  <a:txBody>
                    <a:bodyPr/>
                    <a:p>
                      <a:pPr>
                        <a:buNone/>
                      </a:pPr>
                      <a:r>
                        <a:rPr lang="en-US" altLang="zh-CN" sz="1500">
                          <a:solidFill>
                            <a:schemeClr val="bg1"/>
                          </a:solidFill>
                        </a:rPr>
                        <a:t>√  Resistant to </a:t>
                      </a:r>
                      <a:r>
                        <a:rPr lang="en-US" altLang="zh-CN" sz="1500">
                          <a:solidFill>
                            <a:schemeClr val="bg1"/>
                          </a:solidFill>
                          <a:sym typeface="+mn-ea"/>
                        </a:rPr>
                        <a:t>Penetration(6.7)</a:t>
                      </a:r>
                      <a:endParaRPr lang="en-US" altLang="zh-CN" sz="1500">
                        <a:solidFill>
                          <a:schemeClr val="bg1"/>
                        </a:solidFill>
                        <a:sym typeface="+mn-ea"/>
                      </a:endParaRPr>
                    </a:p>
                  </a:txBody>
                  <a:tcPr>
                    <a:solidFill>
                      <a:schemeClr val="tx2"/>
                    </a:solidFill>
                  </a:tcPr>
                </a:tc>
                <a:tc hMerge="1">
                  <a:tcPr/>
                </a:tc>
                <a:tc hMerge="1">
                  <a:tcPr/>
                </a:tc>
                <a:tc hMerge="1">
                  <a:tcPr/>
                </a:tc>
              </a:tr>
              <a:tr h="266700">
                <a:tc>
                  <a:txBody>
                    <a:bodyPr/>
                    <a:p>
                      <a:pPr algn="ctr">
                        <a:buNone/>
                      </a:pPr>
                      <a:r>
                        <a:rPr lang="en-US" altLang="zh-CN" sz="1100" b="1"/>
                        <a:t>Conditioning(</a:t>
                      </a:r>
                      <a:r>
                        <a:rPr lang="zh-CN" altLang="zh-CN" sz="1100" b="1">
                          <a:sym typeface="+mn-ea"/>
                        </a:rPr>
                        <a:t>°</a:t>
                      </a:r>
                      <a:r>
                        <a:rPr lang="en-US" altLang="zh-CN" sz="1100" b="1"/>
                        <a:t>C)</a:t>
                      </a:r>
                      <a:endParaRPr lang="en-US" altLang="zh-CN" sz="1100" b="1"/>
                    </a:p>
                  </a:txBody>
                  <a:tcPr>
                    <a:solidFill>
                      <a:schemeClr val="accent1">
                        <a:lumMod val="20000"/>
                        <a:lumOff val="80000"/>
                      </a:schemeClr>
                    </a:solidFill>
                  </a:tcPr>
                </a:tc>
                <a:tc>
                  <a:txBody>
                    <a:bodyPr/>
                    <a:p>
                      <a:pPr algn="ctr">
                        <a:buNone/>
                      </a:pPr>
                      <a:r>
                        <a:rPr lang="en-US" altLang="zh-CN" sz="1100" b="1"/>
                        <a:t>Requiment</a:t>
                      </a:r>
                      <a:endParaRPr lang="en-US" altLang="zh-CN" sz="1100" b="1"/>
                    </a:p>
                  </a:txBody>
                  <a:tcPr>
                    <a:solidFill>
                      <a:schemeClr val="accent1">
                        <a:lumMod val="20000"/>
                        <a:lumOff val="80000"/>
                      </a:schemeClr>
                    </a:solidFill>
                  </a:tcPr>
                </a:tc>
                <a:tc>
                  <a:txBody>
                    <a:bodyPr/>
                    <a:p>
                      <a:pPr algn="ctr">
                        <a:buNone/>
                      </a:pPr>
                      <a:r>
                        <a:rPr lang="en-US" altLang="zh-CN" sz="1100" b="1"/>
                        <a:t>Test</a:t>
                      </a:r>
                      <a:endParaRPr lang="en-US" altLang="zh-CN" sz="1100" b="1"/>
                    </a:p>
                  </a:txBody>
                  <a:tcPr>
                    <a:solidFill>
                      <a:schemeClr val="accent1">
                        <a:lumMod val="20000"/>
                        <a:lumOff val="80000"/>
                      </a:schemeClr>
                    </a:solidFill>
                  </a:tcPr>
                </a:tc>
                <a:tc>
                  <a:txBody>
                    <a:bodyPr/>
                    <a:p>
                      <a:pPr algn="ctr">
                        <a:buNone/>
                      </a:pPr>
                      <a:r>
                        <a:rPr lang="en-US" altLang="zh-CN" sz="1100" b="1"/>
                        <a:t>Result</a:t>
                      </a:r>
                      <a:endParaRPr lang="en-US" altLang="zh-CN" sz="1100" b="1"/>
                    </a:p>
                  </a:txBody>
                  <a:tcPr>
                    <a:solidFill>
                      <a:schemeClr val="accent1">
                        <a:lumMod val="20000"/>
                        <a:lumOff val="80000"/>
                      </a:schemeClr>
                    </a:solidFill>
                  </a:tcPr>
                </a:tc>
              </a:tr>
              <a:tr h="259080">
                <a:tc>
                  <a:txBody>
                    <a:bodyPr/>
                    <a:p>
                      <a:pPr algn="ctr">
                        <a:buNone/>
                      </a:pPr>
                      <a:r>
                        <a:rPr lang="en-US" altLang="zh-CN" sz="1100">
                          <a:sym typeface="+mn-ea"/>
                        </a:rPr>
                        <a:t>Low Temp: -10</a:t>
                      </a:r>
                      <a:r>
                        <a:rPr lang="zh-CN" altLang="zh-CN" sz="1100">
                          <a:sym typeface="+mn-ea"/>
                        </a:rPr>
                        <a:t>±</a:t>
                      </a:r>
                      <a:r>
                        <a:rPr lang="en-US" altLang="zh-CN" sz="1100">
                          <a:sym typeface="+mn-ea"/>
                        </a:rPr>
                        <a:t>2</a:t>
                      </a:r>
                      <a:endParaRPr lang="en-US" altLang="zh-CN" sz="1100" b="1">
                        <a:sym typeface="+mn-ea"/>
                      </a:endParaRPr>
                    </a:p>
                  </a:txBody>
                  <a:tcPr>
                    <a:solidFill>
                      <a:schemeClr val="accent1">
                        <a:lumMod val="20000"/>
                        <a:lumOff val="80000"/>
                      </a:schemeClr>
                    </a:solidFill>
                  </a:tcPr>
                </a:tc>
                <a:tc>
                  <a:txBody>
                    <a:bodyPr/>
                    <a:p>
                      <a:pPr algn="ctr">
                        <a:buNone/>
                      </a:pPr>
                      <a:r>
                        <a:rPr lang="en-US" altLang="zh-CN" sz="1100"/>
                        <a:t>585(NF EN960:08/2006)</a:t>
                      </a:r>
                      <a:endParaRPr lang="en-US" altLang="zh-CN" sz="1100"/>
                    </a:p>
                  </a:txBody>
                  <a:tcPr>
                    <a:solidFill>
                      <a:schemeClr val="accent1">
                        <a:lumMod val="20000"/>
                        <a:lumOff val="80000"/>
                      </a:schemeClr>
                    </a:solidFill>
                  </a:tcPr>
                </a:tc>
                <a:tc>
                  <a:txBody>
                    <a:bodyPr/>
                    <a:p>
                      <a:pPr algn="ctr">
                        <a:buNone/>
                      </a:pPr>
                      <a:r>
                        <a:rPr lang="en-US" altLang="zh-CN" sz="1100"/>
                        <a:t>No Contact</a:t>
                      </a:r>
                      <a:endParaRPr lang="en-US" altLang="zh-CN" sz="1100"/>
                    </a:p>
                  </a:txBody>
                  <a:tcPr>
                    <a:solidFill>
                      <a:schemeClr val="accent1">
                        <a:lumMod val="20000"/>
                        <a:lumOff val="80000"/>
                      </a:schemeClr>
                    </a:solidFill>
                  </a:tcPr>
                </a:tc>
                <a:tc>
                  <a:txBody>
                    <a:bodyPr/>
                    <a:p>
                      <a:pPr algn="ctr">
                        <a:buNone/>
                      </a:pPr>
                      <a:r>
                        <a:rPr lang="en-US" altLang="zh-CN" sz="1100"/>
                        <a:t>Pass</a:t>
                      </a:r>
                      <a:endParaRPr lang="en-US" altLang="zh-CN" sz="1100"/>
                    </a:p>
                  </a:txBody>
                  <a:tcPr>
                    <a:solidFill>
                      <a:schemeClr val="accent1">
                        <a:lumMod val="20000"/>
                        <a:lumOff val="80000"/>
                      </a:schemeClr>
                    </a:solidFill>
                  </a:tcPr>
                </a:tc>
              </a:tr>
              <a:tr h="259080">
                <a:tc>
                  <a:txBody>
                    <a:bodyPr/>
                    <a:p>
                      <a:pPr algn="ctr">
                        <a:buNone/>
                      </a:pPr>
                      <a:r>
                        <a:rPr lang="en-US" altLang="zh-CN" sz="1100"/>
                        <a:t>After Immersion</a:t>
                      </a:r>
                      <a:endParaRPr lang="en-US" altLang="zh-CN" sz="1100"/>
                    </a:p>
                  </a:txBody>
                  <a:tcPr>
                    <a:solidFill>
                      <a:schemeClr val="accent1">
                        <a:lumMod val="20000"/>
                        <a:lumOff val="80000"/>
                      </a:schemeClr>
                    </a:solidFill>
                  </a:tcPr>
                </a:tc>
                <a:tc>
                  <a:txBody>
                    <a:bodyPr/>
                    <a:p>
                      <a:pPr algn="ctr">
                        <a:buNone/>
                      </a:pPr>
                      <a:r>
                        <a:rPr lang="en-US" altLang="zh-CN" sz="1100">
                          <a:sym typeface="+mn-ea"/>
                        </a:rPr>
                        <a:t>585(NF EN960:08/2006)</a:t>
                      </a:r>
                      <a:endParaRPr lang="en-US" altLang="zh-CN" sz="1100">
                        <a:sym typeface="+mn-ea"/>
                      </a:endParaRPr>
                    </a:p>
                  </a:txBody>
                  <a:tcPr>
                    <a:solidFill>
                      <a:schemeClr val="accent1">
                        <a:lumMod val="20000"/>
                        <a:lumOff val="80000"/>
                      </a:schemeClr>
                    </a:solidFill>
                  </a:tcPr>
                </a:tc>
                <a:tc>
                  <a:txBody>
                    <a:bodyPr/>
                    <a:p>
                      <a:pPr algn="ctr">
                        <a:buNone/>
                      </a:pPr>
                      <a:r>
                        <a:rPr lang="en-US" altLang="zh-CN" sz="1100"/>
                        <a:t>No Contact</a:t>
                      </a:r>
                      <a:endParaRPr lang="en-US" altLang="zh-CN" sz="1100"/>
                    </a:p>
                  </a:txBody>
                  <a:tcPr>
                    <a:solidFill>
                      <a:schemeClr val="accent1">
                        <a:lumMod val="20000"/>
                        <a:lumOff val="80000"/>
                      </a:schemeClr>
                    </a:solidFill>
                  </a:tcPr>
                </a:tc>
                <a:tc>
                  <a:txBody>
                    <a:bodyPr/>
                    <a:p>
                      <a:pPr algn="ctr">
                        <a:buNone/>
                      </a:pPr>
                      <a:r>
                        <a:rPr lang="en-US" altLang="zh-CN" sz="1100"/>
                        <a:t>Pass</a:t>
                      </a:r>
                      <a:endParaRPr lang="en-US" altLang="zh-CN" sz="1100"/>
                    </a:p>
                  </a:txBody>
                  <a:tcPr>
                    <a:solidFill>
                      <a:schemeClr val="accent1">
                        <a:lumMod val="20000"/>
                        <a:lumOff val="80000"/>
                      </a:schemeClr>
                    </a:solidFill>
                  </a:tcPr>
                </a:tc>
              </a:tr>
              <a:tr h="259080">
                <a:tc>
                  <a:txBody>
                    <a:bodyPr/>
                    <a:p>
                      <a:pPr algn="ctr">
                        <a:buNone/>
                      </a:pPr>
                      <a:r>
                        <a:rPr lang="en-US" altLang="zh-CN" sz="1100">
                          <a:sym typeface="+mn-ea"/>
                        </a:rPr>
                        <a:t>High Temp: +50</a:t>
                      </a:r>
                      <a:r>
                        <a:rPr lang="zh-CN" altLang="en-US" sz="1100">
                          <a:sym typeface="+mn-ea"/>
                        </a:rPr>
                        <a:t>±</a:t>
                      </a:r>
                      <a:r>
                        <a:rPr lang="en-US" altLang="zh-CN" sz="1100">
                          <a:sym typeface="+mn-ea"/>
                        </a:rPr>
                        <a:t>2</a:t>
                      </a:r>
                      <a:endParaRPr lang="en-US" altLang="zh-CN" sz="1100"/>
                    </a:p>
                  </a:txBody>
                  <a:tcPr>
                    <a:solidFill>
                      <a:schemeClr val="accent1">
                        <a:lumMod val="20000"/>
                        <a:lumOff val="80000"/>
                      </a:schemeClr>
                    </a:solidFill>
                  </a:tcPr>
                </a:tc>
                <a:tc>
                  <a:txBody>
                    <a:bodyPr/>
                    <a:p>
                      <a:pPr algn="ctr">
                        <a:buNone/>
                      </a:pPr>
                      <a:r>
                        <a:rPr lang="en-US" altLang="zh-CN" sz="1100">
                          <a:sym typeface="+mn-ea"/>
                        </a:rPr>
                        <a:t>585(NF EN960:08/2006)</a:t>
                      </a:r>
                      <a:endParaRPr lang="en-US" altLang="zh-CN" sz="1100">
                        <a:sym typeface="+mn-ea"/>
                      </a:endParaRPr>
                    </a:p>
                  </a:txBody>
                  <a:tcPr>
                    <a:solidFill>
                      <a:schemeClr val="accent1">
                        <a:lumMod val="20000"/>
                        <a:lumOff val="80000"/>
                      </a:schemeClr>
                    </a:solidFill>
                  </a:tcPr>
                </a:tc>
                <a:tc>
                  <a:txBody>
                    <a:bodyPr/>
                    <a:p>
                      <a:pPr algn="ctr">
                        <a:buNone/>
                      </a:pPr>
                      <a:r>
                        <a:rPr lang="en-US" altLang="zh-CN" sz="1100"/>
                        <a:t>No Contact</a:t>
                      </a:r>
                      <a:endParaRPr lang="en-US" altLang="zh-CN" sz="1100"/>
                    </a:p>
                  </a:txBody>
                  <a:tcPr>
                    <a:solidFill>
                      <a:schemeClr val="accent1">
                        <a:lumMod val="20000"/>
                        <a:lumOff val="80000"/>
                      </a:schemeClr>
                    </a:solidFill>
                  </a:tcPr>
                </a:tc>
                <a:tc>
                  <a:txBody>
                    <a:bodyPr/>
                    <a:p>
                      <a:pPr algn="ctr">
                        <a:buNone/>
                      </a:pPr>
                      <a:r>
                        <a:rPr lang="en-US" altLang="zh-CN" sz="1100"/>
                        <a:t>Pass</a:t>
                      </a:r>
                      <a:endParaRPr lang="en-US" altLang="zh-CN" sz="1100"/>
                    </a:p>
                  </a:txBody>
                  <a:tcPr>
                    <a:solidFill>
                      <a:schemeClr val="accent1">
                        <a:lumMod val="20000"/>
                        <a:lumOff val="80000"/>
                      </a:schemeClr>
                    </a:solidFill>
                  </a:tcPr>
                </a:tc>
              </a:tr>
              <a:tr h="259080">
                <a:tc>
                  <a:txBody>
                    <a:bodyPr/>
                    <a:p>
                      <a:pPr algn="ctr">
                        <a:buNone/>
                      </a:pPr>
                      <a:r>
                        <a:rPr lang="en-US" altLang="zh-CN" sz="1100"/>
                        <a:t>Artificial Aging</a:t>
                      </a:r>
                      <a:endParaRPr lang="en-US" altLang="zh-CN" sz="1100"/>
                    </a:p>
                  </a:txBody>
                  <a:tcPr>
                    <a:solidFill>
                      <a:schemeClr val="accent1">
                        <a:lumMod val="20000"/>
                        <a:lumOff val="80000"/>
                      </a:schemeClr>
                    </a:solidFill>
                  </a:tcPr>
                </a:tc>
                <a:tc>
                  <a:txBody>
                    <a:bodyPr/>
                    <a:p>
                      <a:pPr algn="ctr">
                        <a:buNone/>
                      </a:pPr>
                      <a:r>
                        <a:rPr lang="en-US" altLang="zh-CN" sz="1100">
                          <a:sym typeface="+mn-ea"/>
                        </a:rPr>
                        <a:t>585(NF EN960:08/2006)</a:t>
                      </a:r>
                      <a:endParaRPr lang="en-US" altLang="zh-CN" sz="1100">
                        <a:sym typeface="+mn-ea"/>
                      </a:endParaRPr>
                    </a:p>
                  </a:txBody>
                  <a:tcPr>
                    <a:solidFill>
                      <a:schemeClr val="accent1">
                        <a:lumMod val="20000"/>
                        <a:lumOff val="80000"/>
                      </a:schemeClr>
                    </a:solidFill>
                  </a:tcPr>
                </a:tc>
                <a:tc>
                  <a:txBody>
                    <a:bodyPr/>
                    <a:p>
                      <a:pPr algn="ctr">
                        <a:buNone/>
                      </a:pPr>
                      <a:r>
                        <a:rPr lang="en-US" altLang="zh-CN" sz="1100"/>
                        <a:t>No Contact</a:t>
                      </a:r>
                      <a:endParaRPr lang="en-US" altLang="zh-CN" sz="1100"/>
                    </a:p>
                  </a:txBody>
                  <a:tcPr>
                    <a:solidFill>
                      <a:schemeClr val="accent1">
                        <a:lumMod val="20000"/>
                        <a:lumOff val="80000"/>
                      </a:schemeClr>
                    </a:solidFill>
                  </a:tcPr>
                </a:tc>
                <a:tc>
                  <a:txBody>
                    <a:bodyPr/>
                    <a:p>
                      <a:pPr algn="ctr">
                        <a:buNone/>
                      </a:pPr>
                      <a:r>
                        <a:rPr lang="en-US" altLang="zh-CN" sz="1100"/>
                        <a:t>Pass</a:t>
                      </a:r>
                      <a:endParaRPr lang="en-US" altLang="zh-CN" sz="1100"/>
                    </a:p>
                  </a:txBody>
                  <a:tcPr>
                    <a:solidFill>
                      <a:schemeClr val="accent1">
                        <a:lumMod val="20000"/>
                        <a:lumOff val="80000"/>
                      </a:schemeClr>
                    </a:solidFill>
                  </a:tcPr>
                </a:tc>
              </a:tr>
            </a:tbl>
          </a:graphicData>
        </a:graphic>
      </p:graphicFrame>
      <p:sp>
        <p:nvSpPr>
          <p:cNvPr id="13" name="文本框 12"/>
          <p:cNvSpPr txBox="1"/>
          <p:nvPr/>
        </p:nvSpPr>
        <p:spPr>
          <a:xfrm>
            <a:off x="673100" y="4671695"/>
            <a:ext cx="5603240" cy="245110"/>
          </a:xfrm>
          <a:prstGeom prst="rect">
            <a:avLst/>
          </a:prstGeom>
          <a:noFill/>
        </p:spPr>
        <p:txBody>
          <a:bodyPr wrap="square" rtlCol="0" anchor="t">
            <a:spAutoFit/>
          </a:bodyPr>
          <a:p>
            <a:pPr marL="12700" algn="just">
              <a:lnSpc>
                <a:spcPct val="100000"/>
              </a:lnSpc>
              <a:spcBef>
                <a:spcPts val="420"/>
              </a:spcBef>
            </a:pPr>
            <a:r>
              <a:rPr lang="en-US" sz="1000" b="1" spc="-25" dirty="0">
                <a:solidFill>
                  <a:srgbClr val="231F20"/>
                </a:solidFill>
                <a:latin typeface="微软雅黑" panose="020B0503020204020204" charset="-122"/>
                <a:ea typeface="微软雅黑" panose="020B0503020204020204" charset="-122"/>
                <a:cs typeface="Bahnschrift Light" panose="020B0502040204020203"/>
                <a:sym typeface="+mn-ea"/>
              </a:rPr>
              <a:t>Color Available: Black, Blue, Orange, Red etc</a:t>
            </a:r>
            <a:endParaRPr lang="zh-CN" altLang="en-US" sz="1000"/>
          </a:p>
        </p:txBody>
      </p:sp>
      <p:pic>
        <p:nvPicPr>
          <p:cNvPr id="4" name="图片 3"/>
          <p:cNvPicPr>
            <a:picLocks noChangeAspect="1"/>
          </p:cNvPicPr>
          <p:nvPr/>
        </p:nvPicPr>
        <p:blipFill>
          <a:blip r:embed="rId3"/>
          <a:stretch>
            <a:fillRect/>
          </a:stretch>
        </p:blipFill>
        <p:spPr>
          <a:xfrm>
            <a:off x="448310" y="5346700"/>
            <a:ext cx="6771640" cy="1609725"/>
          </a:xfrm>
          <a:prstGeom prst="rect">
            <a:avLst/>
          </a:prstGeom>
        </p:spPr>
      </p:pic>
      <p:pic>
        <p:nvPicPr>
          <p:cNvPr id="3" name="图片 2" descr="PPT模板2"/>
          <p:cNvPicPr>
            <a:picLocks noChangeAspect="1"/>
          </p:cNvPicPr>
          <p:nvPr/>
        </p:nvPicPr>
        <p:blipFill>
          <a:blip r:embed="rId4"/>
          <a:stretch>
            <a:fillRect/>
          </a:stretch>
        </p:blipFill>
        <p:spPr>
          <a:xfrm>
            <a:off x="0" y="-8255"/>
            <a:ext cx="7561580" cy="10695940"/>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62875cfd-b2fd-411c-9309-b3dc2ee074ed}"/>
  <p:tag name="TABLE_ENDDRAG_ORIGIN_RECT" val="482*133"/>
  <p:tag name="TABLE_ENDDRAG_RECT" val="56*102*482*133"/>
</p:tagLst>
</file>

<file path=ppt/tags/tag2.xml><?xml version="1.0" encoding="utf-8"?>
<p:tagLst xmlns:p="http://schemas.openxmlformats.org/presentationml/2006/main">
  <p:tag name="KSO_WM_UNIT_TABLE_BEAUTIFY" val="smartTable{01b74f43-2a43-464b-93db-c108d6f8dc24}"/>
  <p:tag name="TABLE_ENDDRAG_ORIGIN_RECT" val="482*133"/>
  <p:tag name="TABLE_ENDDRAG_RECT" val="56*102*482*1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2771</Words>
  <Application>WPS 演示</Application>
  <PresentationFormat>On-screen Show (4:3)</PresentationFormat>
  <Paragraphs>119</Paragraphs>
  <Slides>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vt:i4>
      </vt:variant>
    </vt:vector>
  </HeadingPairs>
  <TitlesOfParts>
    <vt:vector size="15" baseType="lpstr">
      <vt:lpstr>Arial</vt:lpstr>
      <vt:lpstr>宋体</vt:lpstr>
      <vt:lpstr>Wingdings</vt:lpstr>
      <vt:lpstr>Bahnschrift Light SemiCondensed</vt:lpstr>
      <vt:lpstr>Bahnschrift SemiBold</vt:lpstr>
      <vt:lpstr>微软雅黑</vt:lpstr>
      <vt:lpstr>Colfax Thin</vt:lpstr>
      <vt:lpstr>Yu Gothic UI</vt:lpstr>
      <vt:lpstr>Wingdings</vt:lpstr>
      <vt:lpstr>Bahnschrift Light</vt:lpstr>
      <vt:lpstr>Calibri</vt:lpstr>
      <vt:lpstr>Arial Unicode MS</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M-8027	 S3 S R C</dc:title>
  <dc:creator/>
  <cp:lastModifiedBy>丁晓草</cp:lastModifiedBy>
  <cp:revision>89</cp:revision>
  <dcterms:created xsi:type="dcterms:W3CDTF">2021-11-05T03:46:00Z</dcterms:created>
  <dcterms:modified xsi:type="dcterms:W3CDTF">2025-09-01T06:15:18Z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2021-11-18T16:00:00Z</vt:filetime>
  </property>
  <property fmtid="{D5CDD505-2E9C-101B-9397-08002B2CF9AE}" pid="3" name="Creator">
    <vt:lpwstr>Adobe InDesign 16.0 (Windows)</vt:lpwstr>
  </property>
  <property fmtid="{D5CDD505-2E9C-101B-9397-08002B2CF9AE}" pid="4" name="LastSaved">
    <vt:filetime>2021-11-18T16:00:00Z</vt:filetime>
  </property>
  <property fmtid="{D5CDD505-2E9C-101B-9397-08002B2CF9AE}" pid="5" name="ICV">
    <vt:lpwstr>13F6EC6685604740AE14C465E10983DD_13</vt:lpwstr>
  </property>
  <property fmtid="{D5CDD505-2E9C-101B-9397-08002B2CF9AE}" pid="6" name="KSOProductBuildVer">
    <vt:lpwstr>2052-12.1.0.22529</vt:lpwstr>
  </property>
</Properties>
</file>